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423" r:id="rId2"/>
    <p:sldId id="3755" r:id="rId3"/>
    <p:sldId id="314" r:id="rId4"/>
    <p:sldId id="3746" r:id="rId5"/>
    <p:sldId id="316" r:id="rId6"/>
    <p:sldId id="317" r:id="rId7"/>
    <p:sldId id="3751" r:id="rId8"/>
    <p:sldId id="3753" r:id="rId9"/>
    <p:sldId id="3754" r:id="rId10"/>
    <p:sldId id="2368" r:id="rId11"/>
    <p:sldId id="3748" r:id="rId12"/>
    <p:sldId id="3747" r:id="rId13"/>
    <p:sldId id="3749" r:id="rId14"/>
    <p:sldId id="269" r:id="rId15"/>
    <p:sldId id="1522" r:id="rId16"/>
    <p:sldId id="1526" r:id="rId17"/>
    <p:sldId id="270" r:id="rId18"/>
    <p:sldId id="1520" r:id="rId19"/>
    <p:sldId id="1516" r:id="rId20"/>
    <p:sldId id="1529" r:id="rId21"/>
    <p:sldId id="1512" r:id="rId22"/>
    <p:sldId id="3757" r:id="rId23"/>
    <p:sldId id="3758" r:id="rId24"/>
    <p:sldId id="3756" r:id="rId25"/>
    <p:sldId id="1517" r:id="rId26"/>
    <p:sldId id="272" r:id="rId27"/>
    <p:sldId id="1524" r:id="rId28"/>
    <p:sldId id="375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AF03DF-43FC-42F6-B4C4-B5A48D8C4C53}" v="26" dt="2019-12-03T23:25:36.6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0"/>
    <p:restoredTop sz="90364" autoAdjust="0"/>
  </p:normalViewPr>
  <p:slideViewPr>
    <p:cSldViewPr snapToGrid="0">
      <p:cViewPr>
        <p:scale>
          <a:sx n="77" d="100"/>
          <a:sy n="77" d="100"/>
        </p:scale>
        <p:origin x="271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c Leonard" userId="d32b1639-8fea-46d5-a15b-62e24c12cae9" providerId="ADAL" clId="{96AF03DF-43FC-42F6-B4C4-B5A48D8C4C53}"/>
    <pc:docChg chg="undo custSel addSld delSld modSld">
      <pc:chgData name="Eric Leonard" userId="d32b1639-8fea-46d5-a15b-62e24c12cae9" providerId="ADAL" clId="{96AF03DF-43FC-42F6-B4C4-B5A48D8C4C53}" dt="2019-12-03T23:25:36.674" v="823" actId="207"/>
      <pc:docMkLst>
        <pc:docMk/>
      </pc:docMkLst>
      <pc:sldChg chg="modNotesTx">
        <pc:chgData name="Eric Leonard" userId="d32b1639-8fea-46d5-a15b-62e24c12cae9" providerId="ADAL" clId="{96AF03DF-43FC-42F6-B4C4-B5A48D8C4C53}" dt="2019-12-03T22:05:44.169" v="578" actId="20577"/>
        <pc:sldMkLst>
          <pc:docMk/>
          <pc:sldMk cId="1341970412" sldId="269"/>
        </pc:sldMkLst>
      </pc:sldChg>
      <pc:sldChg chg="modSp modNotesTx">
        <pc:chgData name="Eric Leonard" userId="d32b1639-8fea-46d5-a15b-62e24c12cae9" providerId="ADAL" clId="{96AF03DF-43FC-42F6-B4C4-B5A48D8C4C53}" dt="2019-12-03T22:10:46.946" v="611" actId="20577"/>
        <pc:sldMkLst>
          <pc:docMk/>
          <pc:sldMk cId="3980052505" sldId="1512"/>
        </pc:sldMkLst>
        <pc:spChg chg="mod">
          <ac:chgData name="Eric Leonard" userId="d32b1639-8fea-46d5-a15b-62e24c12cae9" providerId="ADAL" clId="{96AF03DF-43FC-42F6-B4C4-B5A48D8C4C53}" dt="2019-12-03T19:12:03.848" v="21" actId="20577"/>
          <ac:spMkLst>
            <pc:docMk/>
            <pc:sldMk cId="3980052505" sldId="1512"/>
            <ac:spMk id="2" creationId="{4B75CB0E-D8AA-7A48-8DC4-6531911554FF}"/>
          </ac:spMkLst>
        </pc:spChg>
        <pc:spChg chg="mod">
          <ac:chgData name="Eric Leonard" userId="d32b1639-8fea-46d5-a15b-62e24c12cae9" providerId="ADAL" clId="{96AF03DF-43FC-42F6-B4C4-B5A48D8C4C53}" dt="2019-12-03T19:41:26.245" v="510" actId="20577"/>
          <ac:spMkLst>
            <pc:docMk/>
            <pc:sldMk cId="3980052505" sldId="1512"/>
            <ac:spMk id="3" creationId="{D796B21C-458D-6D43-90F0-5B8E77BD522F}"/>
          </ac:spMkLst>
        </pc:spChg>
      </pc:sldChg>
      <pc:sldChg chg="delSp modSp">
        <pc:chgData name="Eric Leonard" userId="d32b1639-8fea-46d5-a15b-62e24c12cae9" providerId="ADAL" clId="{96AF03DF-43FC-42F6-B4C4-B5A48D8C4C53}" dt="2019-12-03T21:22:17.954" v="577" actId="20577"/>
        <pc:sldMkLst>
          <pc:docMk/>
          <pc:sldMk cId="1892179559" sldId="1516"/>
        </pc:sldMkLst>
        <pc:spChg chg="mod">
          <ac:chgData name="Eric Leonard" userId="d32b1639-8fea-46d5-a15b-62e24c12cae9" providerId="ADAL" clId="{96AF03DF-43FC-42F6-B4C4-B5A48D8C4C53}" dt="2019-12-03T21:22:17.954" v="577" actId="20577"/>
          <ac:spMkLst>
            <pc:docMk/>
            <pc:sldMk cId="1892179559" sldId="1516"/>
            <ac:spMk id="8" creationId="{92D7DB58-E09C-F248-8FA0-CCF696C3BACB}"/>
          </ac:spMkLst>
        </pc:spChg>
        <pc:spChg chg="mod">
          <ac:chgData name="Eric Leonard" userId="d32b1639-8fea-46d5-a15b-62e24c12cae9" providerId="ADAL" clId="{96AF03DF-43FC-42F6-B4C4-B5A48D8C4C53}" dt="2019-12-03T20:56:52.103" v="564" actId="1036"/>
          <ac:spMkLst>
            <pc:docMk/>
            <pc:sldMk cId="1892179559" sldId="1516"/>
            <ac:spMk id="10" creationId="{C4F8B927-6BC1-3045-83BD-ED082B050AC5}"/>
          </ac:spMkLst>
        </pc:spChg>
        <pc:spChg chg="mod">
          <ac:chgData name="Eric Leonard" userId="d32b1639-8fea-46d5-a15b-62e24c12cae9" providerId="ADAL" clId="{96AF03DF-43FC-42F6-B4C4-B5A48D8C4C53}" dt="2019-12-03T20:56:41.214" v="554" actId="14100"/>
          <ac:spMkLst>
            <pc:docMk/>
            <pc:sldMk cId="1892179559" sldId="1516"/>
            <ac:spMk id="11" creationId="{0C3A44B5-4D01-A547-A777-C77BE52E0363}"/>
          </ac:spMkLst>
        </pc:spChg>
        <pc:spChg chg="del mod">
          <ac:chgData name="Eric Leonard" userId="d32b1639-8fea-46d5-a15b-62e24c12cae9" providerId="ADAL" clId="{96AF03DF-43FC-42F6-B4C4-B5A48D8C4C53}" dt="2019-12-03T20:57:06.493" v="566" actId="478"/>
          <ac:spMkLst>
            <pc:docMk/>
            <pc:sldMk cId="1892179559" sldId="1516"/>
            <ac:spMk id="13" creationId="{0D5A8504-1673-9B49-833B-3A031F6A3215}"/>
          </ac:spMkLst>
        </pc:spChg>
        <pc:spChg chg="del mod">
          <ac:chgData name="Eric Leonard" userId="d32b1639-8fea-46d5-a15b-62e24c12cae9" providerId="ADAL" clId="{96AF03DF-43FC-42F6-B4C4-B5A48D8C4C53}" dt="2019-12-03T20:57:08.411" v="567" actId="478"/>
          <ac:spMkLst>
            <pc:docMk/>
            <pc:sldMk cId="1892179559" sldId="1516"/>
            <ac:spMk id="14" creationId="{2F5503B2-C65B-4C4D-A8DE-72F1E2DDEE4C}"/>
          </ac:spMkLst>
        </pc:spChg>
        <pc:spChg chg="del mod">
          <ac:chgData name="Eric Leonard" userId="d32b1639-8fea-46d5-a15b-62e24c12cae9" providerId="ADAL" clId="{96AF03DF-43FC-42F6-B4C4-B5A48D8C4C53}" dt="2019-12-03T20:57:04.603" v="565" actId="478"/>
          <ac:spMkLst>
            <pc:docMk/>
            <pc:sldMk cId="1892179559" sldId="1516"/>
            <ac:spMk id="15" creationId="{19E1C669-47B7-C34F-8F44-24EC43692952}"/>
          </ac:spMkLst>
        </pc:spChg>
      </pc:sldChg>
      <pc:sldChg chg="modNotesTx">
        <pc:chgData name="Eric Leonard" userId="d32b1639-8fea-46d5-a15b-62e24c12cae9" providerId="ADAL" clId="{96AF03DF-43FC-42F6-B4C4-B5A48D8C4C53}" dt="2019-12-03T19:17:35.596" v="420" actId="20577"/>
        <pc:sldMkLst>
          <pc:docMk/>
          <pc:sldMk cId="1358877793" sldId="3747"/>
        </pc:sldMkLst>
      </pc:sldChg>
      <pc:sldChg chg="add modTransition">
        <pc:chgData name="Eric Leonard" userId="d32b1639-8fea-46d5-a15b-62e24c12cae9" providerId="ADAL" clId="{96AF03DF-43FC-42F6-B4C4-B5A48D8C4C53}" dt="2019-12-03T16:15:26.610" v="1"/>
        <pc:sldMkLst>
          <pc:docMk/>
          <pc:sldMk cId="2753409899" sldId="3756"/>
        </pc:sldMkLst>
      </pc:sldChg>
      <pc:sldChg chg="addSp delSp modSp add del modTransition">
        <pc:chgData name="Eric Leonard" userId="d32b1639-8fea-46d5-a15b-62e24c12cae9" providerId="ADAL" clId="{96AF03DF-43FC-42F6-B4C4-B5A48D8C4C53}" dt="2019-12-03T23:19:29.585" v="633" actId="47"/>
        <pc:sldMkLst>
          <pc:docMk/>
          <pc:sldMk cId="2088976627" sldId="3757"/>
        </pc:sldMkLst>
        <pc:spChg chg="mod">
          <ac:chgData name="Eric Leonard" userId="d32b1639-8fea-46d5-a15b-62e24c12cae9" providerId="ADAL" clId="{96AF03DF-43FC-42F6-B4C4-B5A48D8C4C53}" dt="2019-12-03T23:19:07.551" v="630" actId="20577"/>
          <ac:spMkLst>
            <pc:docMk/>
            <pc:sldMk cId="2088976627" sldId="3757"/>
            <ac:spMk id="2" creationId="{B82F07C3-A1BA-42E3-BE73-06662B780FD7}"/>
          </ac:spMkLst>
        </pc:spChg>
        <pc:spChg chg="add del mod">
          <ac:chgData name="Eric Leonard" userId="d32b1639-8fea-46d5-a15b-62e24c12cae9" providerId="ADAL" clId="{96AF03DF-43FC-42F6-B4C4-B5A48D8C4C53}" dt="2019-12-03T23:19:22.415" v="632"/>
          <ac:spMkLst>
            <pc:docMk/>
            <pc:sldMk cId="2088976627" sldId="3757"/>
            <ac:spMk id="3" creationId="{11431CDC-2E27-4BB9-895E-D2C426F4EBB0}"/>
          </ac:spMkLst>
        </pc:spChg>
      </pc:sldChg>
      <pc:sldChg chg="addSp delSp modSp add setBg">
        <pc:chgData name="Eric Leonard" userId="d32b1639-8fea-46d5-a15b-62e24c12cae9" providerId="ADAL" clId="{96AF03DF-43FC-42F6-B4C4-B5A48D8C4C53}" dt="2019-12-03T23:22:40.137" v="685" actId="207"/>
        <pc:sldMkLst>
          <pc:docMk/>
          <pc:sldMk cId="4081053070" sldId="3757"/>
        </pc:sldMkLst>
        <pc:spChg chg="mod">
          <ac:chgData name="Eric Leonard" userId="d32b1639-8fea-46d5-a15b-62e24c12cae9" providerId="ADAL" clId="{96AF03DF-43FC-42F6-B4C4-B5A48D8C4C53}" dt="2019-12-03T23:20:03.937" v="663"/>
          <ac:spMkLst>
            <pc:docMk/>
            <pc:sldMk cId="4081053070" sldId="3757"/>
            <ac:spMk id="2" creationId="{4B75CB0E-D8AA-7A48-8DC4-6531911554FF}"/>
          </ac:spMkLst>
        </pc:spChg>
        <pc:spChg chg="mod">
          <ac:chgData name="Eric Leonard" userId="d32b1639-8fea-46d5-a15b-62e24c12cae9" providerId="ADAL" clId="{96AF03DF-43FC-42F6-B4C4-B5A48D8C4C53}" dt="2019-12-03T23:21:35.547" v="680" actId="207"/>
          <ac:spMkLst>
            <pc:docMk/>
            <pc:sldMk cId="4081053070" sldId="3757"/>
            <ac:spMk id="3" creationId="{D796B21C-458D-6D43-90F0-5B8E77BD522F}"/>
          </ac:spMkLst>
        </pc:spChg>
        <pc:spChg chg="add del">
          <ac:chgData name="Eric Leonard" userId="d32b1639-8fea-46d5-a15b-62e24c12cae9" providerId="ADAL" clId="{96AF03DF-43FC-42F6-B4C4-B5A48D8C4C53}" dt="2019-12-03T23:20:29.715" v="667"/>
          <ac:spMkLst>
            <pc:docMk/>
            <pc:sldMk cId="4081053070" sldId="3757"/>
            <ac:spMk id="4" creationId="{3A82743F-0C56-4E49-93A0-DEEEFEA7D98D}"/>
          </ac:spMkLst>
        </pc:spChg>
        <pc:spChg chg="add mod">
          <ac:chgData name="Eric Leonard" userId="d32b1639-8fea-46d5-a15b-62e24c12cae9" providerId="ADAL" clId="{96AF03DF-43FC-42F6-B4C4-B5A48D8C4C53}" dt="2019-12-03T23:22:40.137" v="685" actId="207"/>
          <ac:spMkLst>
            <pc:docMk/>
            <pc:sldMk cId="4081053070" sldId="3757"/>
            <ac:spMk id="5" creationId="{95C4122B-31B1-4FAD-B04B-025C33E14750}"/>
          </ac:spMkLst>
        </pc:spChg>
      </pc:sldChg>
      <pc:sldChg chg="modSp add">
        <pc:chgData name="Eric Leonard" userId="d32b1639-8fea-46d5-a15b-62e24c12cae9" providerId="ADAL" clId="{96AF03DF-43FC-42F6-B4C4-B5A48D8C4C53}" dt="2019-12-03T23:25:36.674" v="823" actId="207"/>
        <pc:sldMkLst>
          <pc:docMk/>
          <pc:sldMk cId="1499928922" sldId="3758"/>
        </pc:sldMkLst>
        <pc:spChg chg="mod">
          <ac:chgData name="Eric Leonard" userId="d32b1639-8fea-46d5-a15b-62e24c12cae9" providerId="ADAL" clId="{96AF03DF-43FC-42F6-B4C4-B5A48D8C4C53}" dt="2019-12-03T23:23:16.821" v="697" actId="20577"/>
          <ac:spMkLst>
            <pc:docMk/>
            <pc:sldMk cId="1499928922" sldId="3758"/>
            <ac:spMk id="2" creationId="{4B75CB0E-D8AA-7A48-8DC4-6531911554FF}"/>
          </ac:spMkLst>
        </pc:spChg>
        <pc:spChg chg="mod">
          <ac:chgData name="Eric Leonard" userId="d32b1639-8fea-46d5-a15b-62e24c12cae9" providerId="ADAL" clId="{96AF03DF-43FC-42F6-B4C4-B5A48D8C4C53}" dt="2019-12-03T23:25:15.727" v="817" actId="404"/>
          <ac:spMkLst>
            <pc:docMk/>
            <pc:sldMk cId="1499928922" sldId="3758"/>
            <ac:spMk id="3" creationId="{D796B21C-458D-6D43-90F0-5B8E77BD522F}"/>
          </ac:spMkLst>
        </pc:spChg>
        <pc:spChg chg="mod">
          <ac:chgData name="Eric Leonard" userId="d32b1639-8fea-46d5-a15b-62e24c12cae9" providerId="ADAL" clId="{96AF03DF-43FC-42F6-B4C4-B5A48D8C4C53}" dt="2019-12-03T23:25:36.674" v="823" actId="207"/>
          <ac:spMkLst>
            <pc:docMk/>
            <pc:sldMk cId="1499928922" sldId="3758"/>
            <ac:spMk id="5" creationId="{95C4122B-31B1-4FAD-B04B-025C33E14750}"/>
          </ac:spMkLst>
        </pc:spChg>
      </pc:sldChg>
      <pc:sldChg chg="add del">
        <pc:chgData name="Eric Leonard" userId="d32b1639-8fea-46d5-a15b-62e24c12cae9" providerId="ADAL" clId="{96AF03DF-43FC-42F6-B4C4-B5A48D8C4C53}" dt="2019-12-03T23:23:09.356" v="687" actId="47"/>
        <pc:sldMkLst>
          <pc:docMk/>
          <pc:sldMk cId="3990991482" sldId="3758"/>
        </pc:sldMkLst>
      </pc:sldChg>
    </pc:docChg>
  </pc:docChgLst>
</pc:chgInfo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3.png>
</file>

<file path=ppt/media/image4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793B14-E912-FB46-BAEC-C4C90501E850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C64A76-C2A8-C041-9B9B-3EC084C28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8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rojectcalico.org/v3.7/reference/calicoctl/resources/globalnetworkset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lwaysupalwayson.blogspot.com/2019/09/kubernetes-network-policies-how-to.html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12/3/2019 6:15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536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more of what can Dynamic Admission controllers are and their use cases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disallowing containers from running as root or making sure the container’s root filesystem is always mounted read-only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; each one may modify the object if it desires</a:t>
            </a:r>
            <a:endParaRPr lang="en-US" dirty="0">
              <a:cs typeface="Arial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5826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So yes dynamic controllers are awesome, but they create a lot of custom code that has to be </a:t>
            </a:r>
            <a:r>
              <a:rPr lang="en-US" err="1"/>
              <a:t>mainted</a:t>
            </a:r>
            <a:r>
              <a:rPr lang="en-US"/>
              <a:t> and configured in Kubernetes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23008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24360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Overview key features of the Open Policy Agent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8692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More detail in how Open Policy agent makes enforcement decisions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09781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Outline </a:t>
            </a:r>
            <a:r>
              <a:rPr lang="en-US" dirty="0" err="1"/>
              <a:t>rego</a:t>
            </a:r>
            <a:r>
              <a:rPr lang="en-US" dirty="0"/>
              <a:t> and a sample policy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62366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Overview of </a:t>
            </a:r>
            <a:r>
              <a:rPr lang="en-US" dirty="0" err="1"/>
              <a:t>of</a:t>
            </a:r>
            <a:r>
              <a:rPr lang="en-US" dirty="0"/>
              <a:t> the Kubernetes Policy Management Controller</a:t>
            </a:r>
          </a:p>
          <a:p>
            <a:r>
              <a:rPr lang="en-US" dirty="0"/>
              <a:t>Custom </a:t>
            </a:r>
            <a:r>
              <a:rPr lang="en-US"/>
              <a:t>Resource Definition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9950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Overview of </a:t>
            </a:r>
            <a:r>
              <a:rPr lang="en-US" dirty="0" err="1"/>
              <a:t>of</a:t>
            </a:r>
            <a:r>
              <a:rPr lang="en-US" dirty="0"/>
              <a:t> the Kubernetes Policy Management Controller</a:t>
            </a:r>
          </a:p>
          <a:p>
            <a:r>
              <a:rPr lang="en-US" dirty="0"/>
              <a:t>Custom </a:t>
            </a:r>
            <a:r>
              <a:rPr lang="en-US"/>
              <a:t>Resource Definition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22799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Overview of </a:t>
            </a:r>
            <a:r>
              <a:rPr lang="en-US" dirty="0" err="1"/>
              <a:t>of</a:t>
            </a:r>
            <a:r>
              <a:rPr lang="en-US" dirty="0"/>
              <a:t> the Kubernetes Policy Management Controller</a:t>
            </a:r>
          </a:p>
          <a:p>
            <a:r>
              <a:rPr lang="en-US" dirty="0"/>
              <a:t>Custom </a:t>
            </a:r>
            <a:r>
              <a:rPr lang="en-US"/>
              <a:t>Resource Definition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59506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General Overview of of the Kubernetes Policy Management Controller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5543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Azure Network Policy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EE1633-6A7D-46D5-AD36-DCA2AAC0C7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91710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1947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Talk about takeaways and what attendees learned and </a:t>
            </a:r>
            <a:r>
              <a:rPr lang="en-US" err="1"/>
              <a:t>renforce</a:t>
            </a:r>
            <a:r>
              <a:rPr lang="en-US"/>
              <a:t> how OPA\Policy controller solves the Problem from first few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1427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Talk about takeaways and what attendees learned and </a:t>
            </a:r>
            <a:r>
              <a:rPr lang="en-US" err="1"/>
              <a:t>renforce</a:t>
            </a:r>
            <a:r>
              <a:rPr lang="en-US"/>
              <a:t> how OPA\Policy controller solves the Problem from first few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0329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F602-CE86-4CCA-9DFC-3C86EA1A0A4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25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EE1633-6A7D-46D5-AD36-DCA2AAC0C7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3329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EE1633-6A7D-46D5-AD36-DCA2AAC0C7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0633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dirty="0"/>
              <a:t> Within Azure Kubernetes another option to use Azure Network Policies is to use Calico.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Calico global network policy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non-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namespaced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resource and can be applied to any kind of endpoint (pods, VMs, host interfaces) independent of namespace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C64A76-C2A8-C041-9B9B-3EC084C283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704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global network set resource 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GlobalNetworkSet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represents an arbitrary set of IP subnetworks/CIDRs, allowing it to be matched by Calico policy. Network sets are useful for applying policy to traffic coming from (or going to) external, non-Calico, networks.</a:t>
            </a:r>
          </a:p>
          <a:p>
            <a:r>
              <a:rPr lang="en-CA" dirty="0">
                <a:hlinkClick r:id="rId3"/>
              </a:rPr>
              <a:t>https://docs.projectcalico.org/v3.7/reference/calicoctl/resources/globalnetworkset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C64A76-C2A8-C041-9B9B-3EC084C2839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0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hlinkClick r:id="rId3"/>
              </a:rPr>
              <a:t>https://alwaysupalwayson.blogspot.com/2019/09/kubernetes-network-policies-how-to.html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C64A76-C2A8-C041-9B9B-3EC084C2839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06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Vanilla OPA, side car process </a:t>
            </a:r>
            <a:r>
              <a:rPr lang="en-US" dirty="0" err="1"/>
              <a:t>kube-mgmt</a:t>
            </a:r>
            <a:r>
              <a:rPr lang="en-US" dirty="0"/>
              <a:t>… follow the </a:t>
            </a:r>
            <a:r>
              <a:rPr lang="en-US" dirty="0" err="1"/>
              <a:t>api</a:t>
            </a:r>
            <a:r>
              <a:rPr lang="en-US" dirty="0"/>
              <a:t> server and replicate data into OPA which was running as a server itself and then register </a:t>
            </a:r>
            <a:r>
              <a:rPr lang="en-US" dirty="0" err="1"/>
              <a:t>adminission</a:t>
            </a:r>
            <a:r>
              <a:rPr lang="en-US" dirty="0"/>
              <a:t> webhook that would query OPA directly and you would </a:t>
            </a:r>
            <a:r>
              <a:rPr lang="en-US" dirty="0" err="1"/>
              <a:t>writte</a:t>
            </a:r>
            <a:r>
              <a:rPr lang="en-US" dirty="0"/>
              <a:t> your </a:t>
            </a:r>
            <a:r>
              <a:rPr lang="en-US" dirty="0" err="1"/>
              <a:t>Rego</a:t>
            </a:r>
            <a:r>
              <a:rPr lang="en-US" dirty="0"/>
              <a:t> such that it would return a correct response either admit, deny or whatever your use case maybe.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C64A76-C2A8-C041-9B9B-3EC084C2839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7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CA122-544B-3F45-9739-0624D4E2AC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48786B-6EBA-9545-BA1F-8B1F385CE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BB298-F8C7-B248-9B66-C31E6EC6E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7E681-9CBF-BA4B-AD0B-7D22C18E3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32518-4413-7B4D-BB26-7AA74C1F9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578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BE3E0-FAD7-7D46-A5D2-FC8297D19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F5A279-A041-F74B-B902-6D15693912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8EE42-317B-904C-BD85-1695961A2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922028-E386-264C-8DA7-24C640866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CBF3C-CEF9-AC45-A61D-56EBB5B7E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14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26F0BC-49D7-9741-B42E-DF83B76719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FF7722-09DA-7E41-A952-41236E2FB5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5147-1DEA-7747-B9C4-249EA34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38027-C06A-0C4A-A02D-27B71A8DB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C6667-066F-474F-9988-CC535EB57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692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303" y="1187644"/>
            <a:ext cx="11655078" cy="22665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194405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: Shape 103"/>
          <p:cNvSpPr>
            <a:spLocks/>
          </p:cNvSpPr>
          <p:nvPr/>
        </p:nvSpPr>
        <p:spPr bwMode="gray">
          <a:xfrm>
            <a:off x="347" y="4168249"/>
            <a:ext cx="12191655" cy="2689753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89631" tIns="44814" rIns="89631" bIns="44814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371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8"/>
            <a:ext cx="8964185" cy="1793091"/>
          </a:xfrm>
          <a:noFill/>
        </p:spPr>
        <p:txBody>
          <a:bodyPr lIns="146304" tIns="91440" rIns="146304" bIns="91440" anchor="t" anchorCtr="0"/>
          <a:lstStyle>
            <a:lvl1pPr>
              <a:defRPr sz="5294" spc="-99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3" y="3878576"/>
            <a:ext cx="7171337" cy="179232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40" name="Picture 1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448213" y="471693"/>
            <a:ext cx="1454257" cy="304828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/>
        </p:nvGrpSpPr>
        <p:grpSpPr bwMode="gray">
          <a:xfrm>
            <a:off x="7315752" y="3137934"/>
            <a:ext cx="4487477" cy="3470844"/>
            <a:chOff x="8496600" y="3495586"/>
            <a:chExt cx="3009906" cy="2327684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34126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2223" y="24549"/>
            <a:ext cx="10515600" cy="1603931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@dave_strebel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872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AC926-158D-6A40-932D-198E2C625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07FA1-D6DA-9741-BA09-EDE66FE22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7928B-FA4C-3A41-9951-7EEC70849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3FD9D-2753-1A46-BD52-6F22B455C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2166E-0731-5741-9B72-778EBAEBC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055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812D6-8F97-6347-A729-017B974BE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CA8B5-CDC0-A34B-ACD4-4918853E6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6C742-E190-A64E-8AF0-E10665C9A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C6598-C209-F645-BA43-8FFCFAD88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27313-D980-F649-A690-F2DE000FE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59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7621D-E903-0C47-8BC6-B9A8F5D99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AACD2-4A91-834A-AAB3-C916854B5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13D31E-A131-E749-A17F-6918BB388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6D9BF4-CD78-8348-A42C-407E2D6DA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5EE5C-4021-F342-9226-4973CBD90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8712DD-B8B7-8647-A646-89006A7FA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65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27F26-2222-B24C-B3C6-64DCF069E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7C73B-FC17-BC4F-A231-5921007E5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0E3277-CB9C-DD4F-A03F-63A9DCD53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0FE3A-D4C4-8A42-9ED9-AAB1B1FCA3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3FD438-AF27-6242-96D1-D6669D606A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A8317-D4B9-1044-A526-D3BE59E69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12B2C6-AF27-0349-9FDB-FCE75C724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9A70A6-C64D-7845-8747-8D3974C09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042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FCFF3-3209-A84B-9029-D202F82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4A1305-8859-5644-8699-11D958DC8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403239-9783-9040-BE08-CC15759D9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CC6FD-CEE3-E144-AF65-E427908C1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072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E9BFF3-91B7-1249-956A-AF2EE3734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7287E9-6049-E249-BD34-A2292AA91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0EC1D-C2C7-294C-9517-7504B2F1F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57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D7DFA-B83D-4646-B276-C2904FA32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02438-68AF-BF41-947E-1C47FFDA8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C5206D-0C2C-BA4B-88B2-4C080580E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6C3BEF-BC2F-CE47-81C1-B61710635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24B02-85C8-034B-AD4B-43AF3E2BB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293F8-4058-6B49-B9B8-4706A5B66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68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F7E9B-0EF0-DE4B-9654-E11B73F93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11C665-53E8-1B44-BB36-323496A8F5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7CAB5-42AA-3248-965C-A657ECD628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9CF404-744C-054F-959F-8A816ED13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FCFF7-31A2-004F-B4D8-6C9FC1AEC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97A23E-BE93-8347-AB96-4F80ADF1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16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7601A9-213F-1C4A-B05B-0CF347929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7AF85-CA55-1740-A14D-F7F0E8D9B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7EE19-B686-2F48-9C51-07E5FAEC68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1C617-123D-B14F-9B79-3CFFD6F3EBBB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19B04-EFD1-024A-A77C-4DC76A0E72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2D30F-056A-8240-ADB2-5C9070C6F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56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athieu-benoit/k8s-netpo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tif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Kubernetes Security with Calico and Open Policy Agent</a:t>
            </a:r>
            <a:br>
              <a:rPr lang="en-CA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269302" y="4817101"/>
            <a:ext cx="7170320" cy="1601092"/>
          </a:xfrm>
        </p:spPr>
        <p:txBody>
          <a:bodyPr/>
          <a:lstStyle/>
          <a:p>
            <a:r>
              <a:rPr lang="en-US" dirty="0">
                <a:latin typeface="+mj-lt"/>
              </a:rPr>
              <a:t>Wes MacDonald @</a:t>
            </a:r>
            <a:r>
              <a:rPr lang="en-US" dirty="0" err="1">
                <a:latin typeface="+mj-lt"/>
              </a:rPr>
              <a:t>wesmacdonald</a:t>
            </a:r>
            <a:r>
              <a:rPr lang="en-US" dirty="0">
                <a:latin typeface="+mj-lt"/>
              </a:rPr>
              <a:t> &amp; </a:t>
            </a:r>
          </a:p>
          <a:p>
            <a:r>
              <a:rPr lang="en-US" dirty="0">
                <a:latin typeface="+mj-lt"/>
              </a:rPr>
              <a:t>Eric Leonard @erleonard</a:t>
            </a: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841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9BA6-3000-1D47-BA3A-B16D6C0E6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368" y="457200"/>
            <a:ext cx="10848422" cy="553998"/>
          </a:xfrm>
        </p:spPr>
        <p:txBody>
          <a:bodyPr>
            <a:normAutofit fontScale="90000"/>
          </a:bodyPr>
          <a:lstStyle/>
          <a:p>
            <a:r>
              <a:rPr lang="en-US"/>
              <a:t>When to use Azure NSG vs. Kubernetes Network policy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6AE48-80DB-2F45-B65C-C6C12942B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Azure Network Security Groups</a:t>
            </a:r>
          </a:p>
          <a:p>
            <a:pPr lvl="1"/>
            <a:r>
              <a:rPr lang="en-US"/>
              <a:t>Use it to filter North-South traffic, that is, traffic entering and leaving your cluster subnet</a:t>
            </a:r>
          </a:p>
          <a:p>
            <a:pPr lvl="1"/>
            <a:endParaRPr lang="en-US"/>
          </a:p>
          <a:p>
            <a:r>
              <a:rPr lang="en-US"/>
              <a:t>Kubernetes Network Policies</a:t>
            </a:r>
          </a:p>
          <a:p>
            <a:pPr lvl="1"/>
            <a:r>
              <a:rPr lang="en-US"/>
              <a:t>Use it to filter East-West traffic, that is, traffic between pods in your cluster 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1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61820-3E66-5D48-8420-BF6907EC1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Policy with Calico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18481-5D90-964E-B30B-5F6D2D052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Demo App</a:t>
            </a:r>
          </a:p>
          <a:p>
            <a:r>
              <a:rPr lang="en-US" dirty="0"/>
              <a:t>Web Frontend</a:t>
            </a:r>
          </a:p>
          <a:p>
            <a:r>
              <a:rPr lang="en-US" dirty="0"/>
              <a:t>Web app communicates with API</a:t>
            </a:r>
          </a:p>
          <a:p>
            <a:r>
              <a:rPr lang="en-US" dirty="0"/>
              <a:t>API app communicates with DB</a:t>
            </a:r>
          </a:p>
          <a:p>
            <a:r>
              <a:rPr lang="en-US" dirty="0"/>
              <a:t>Default allow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Create a policy (deny all by default)</a:t>
            </a:r>
          </a:p>
          <a:p>
            <a:r>
              <a:rPr lang="en-US" dirty="0"/>
              <a:t>Create a policy to communicate between FE/BE services</a:t>
            </a:r>
          </a:p>
        </p:txBody>
      </p:sp>
      <p:pic>
        <p:nvPicPr>
          <p:cNvPr id="1026" name="Picture 2" descr="Deployments and NetworkPolicies Overview">
            <a:extLst>
              <a:ext uri="{FF2B5EF4-FFF2-40B4-BE49-F238E27FC236}">
                <a16:creationId xmlns:a16="http://schemas.microsoft.com/office/drawing/2014/main" id="{A35B364D-67F6-4FB9-9537-1E9EDE888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18639"/>
            <a:ext cx="5494946" cy="302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D2D970-C543-4FDC-9CEB-8BE28CCA9C7F}"/>
              </a:ext>
            </a:extLst>
          </p:cNvPr>
          <p:cNvSpPr txBox="1"/>
          <p:nvPr/>
        </p:nvSpPr>
        <p:spPr>
          <a:xfrm>
            <a:off x="7391981" y="6096894"/>
            <a:ext cx="4725564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Sample provided by Mathieu Benoit </a:t>
            </a:r>
          </a:p>
          <a:p>
            <a:r>
              <a:rPr lang="en-CA" dirty="0">
                <a:hlinkClick r:id="rId4"/>
              </a:rPr>
              <a:t>https://github.com/mathieu-benoit/k8s-netpol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18950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B8495-3C2B-4944-8207-52992291D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 Policy Agent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555F3E-638D-4A31-A369-820D113D2F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8877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1ADA31-2882-FE44-814C-64567B311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0750" y="1981994"/>
            <a:ext cx="10350500" cy="4038600"/>
          </a:xfrm>
        </p:spPr>
      </p:pic>
    </p:spTree>
    <p:extLst>
      <p:ext uri="{BB962C8B-B14F-4D97-AF65-F5344CB8AC3E}">
        <p14:creationId xmlns:p14="http://schemas.microsoft.com/office/powerpoint/2010/main" val="90679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5C125-FE73-AA49-A0DB-EDFA7BC4C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Dynamic Admission Control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F2CDA0-358E-B04D-AC39-9079FBEC8FFB}"/>
              </a:ext>
            </a:extLst>
          </p:cNvPr>
          <p:cNvSpPr txBox="1"/>
          <p:nvPr/>
        </p:nvSpPr>
        <p:spPr>
          <a:xfrm>
            <a:off x="609597" y="1615554"/>
            <a:ext cx="8189346" cy="3970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Validating Webhook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Allows you to intercept and validate requests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Can be run in parallel, as they don’t mutate objects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Example use case: restricting resource creation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Mutating Webhook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Executes the mutation by sending requests to webhook server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Matching webhooks are called in serial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Example use case: injecting side cars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Policy Enforcement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Admission Control is policy based on Kubernetes objects.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Network Policy and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PodSecurity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 Policy focus on data plane policy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RBAC is policy enforced on the user</a:t>
            </a:r>
          </a:p>
        </p:txBody>
      </p:sp>
    </p:spTree>
    <p:extLst>
      <p:ext uri="{BB962C8B-B14F-4D97-AF65-F5344CB8AC3E}">
        <p14:creationId xmlns:p14="http://schemas.microsoft.com/office/powerpoint/2010/main" val="1341970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6B934-76D8-3D43-8A52-7769160BA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That’s awesome! But…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800CFC-569D-3942-B250-23A5EA19A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2214160"/>
            <a:ext cx="63246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112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C77A9-9E2C-574E-ADF2-EE321E031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Admission Webhook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9EC44C-4362-EA40-9645-918450257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9772"/>
            <a:ext cx="12192000" cy="45594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8728C4-517C-F04E-84C4-C5F8A5494445}"/>
              </a:ext>
            </a:extLst>
          </p:cNvPr>
          <p:cNvSpPr txBox="1"/>
          <p:nvPr/>
        </p:nvSpPr>
        <p:spPr>
          <a:xfrm>
            <a:off x="0" y="6096045"/>
            <a:ext cx="752933" cy="36933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131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19C19-B3A6-0742-B1FA-34EE6F73C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 Policy Agent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F86872-230A-564D-B034-AE411A441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60" y="1969022"/>
            <a:ext cx="5891312" cy="34312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6F4B9D-CD39-F145-AE4B-7A37438C0D33}"/>
              </a:ext>
            </a:extLst>
          </p:cNvPr>
          <p:cNvSpPr txBox="1"/>
          <p:nvPr/>
        </p:nvSpPr>
        <p:spPr>
          <a:xfrm>
            <a:off x="87085" y="6419080"/>
            <a:ext cx="37611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Image: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openpolicyagent.org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F8AB7D-EE80-8F42-813C-27BFE9FF09F2}"/>
              </a:ext>
            </a:extLst>
          </p:cNvPr>
          <p:cNvSpPr txBox="1"/>
          <p:nvPr/>
        </p:nvSpPr>
        <p:spPr>
          <a:xfrm>
            <a:off x="7515825" y="1878711"/>
            <a:ext cx="43304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CNCF Hosted Sandbox Project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General purpose policy engine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Can be used across the stack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Declarative policy language (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Rego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82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F60F48-838C-8046-BB2F-80EF39A3F7FA}"/>
              </a:ext>
            </a:extLst>
          </p:cNvPr>
          <p:cNvSpPr txBox="1"/>
          <p:nvPr/>
        </p:nvSpPr>
        <p:spPr>
          <a:xfrm>
            <a:off x="8234855" y="930165"/>
            <a:ext cx="3502211" cy="160043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Service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refers to: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Kubernetes API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Custom API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SSH Daemon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Terraform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Authorization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F74BED-2615-554A-9B62-854121D76E12}"/>
              </a:ext>
            </a:extLst>
          </p:cNvPr>
          <p:cNvSpPr txBox="1"/>
          <p:nvPr/>
        </p:nvSpPr>
        <p:spPr>
          <a:xfrm>
            <a:off x="8234855" y="3932185"/>
            <a:ext cx="3502219" cy="203132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Output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can be any JSON value: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”true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”request annotated”                          “   “annotations": {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       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costCenter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: 8000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  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EF6A2C-A30B-BF49-903A-F3E4CCD3F561}"/>
              </a:ext>
            </a:extLst>
          </p:cNvPr>
          <p:cNvSpPr txBox="1"/>
          <p:nvPr/>
        </p:nvSpPr>
        <p:spPr>
          <a:xfrm>
            <a:off x="717992" y="3932185"/>
            <a:ext cx="3283827" cy="203132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Input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can be any JSON value: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"kind": "Service",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"metadata":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    "annotations":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	department: dev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      }	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6610B7B-F22A-D64F-A1FA-B43D76656181}"/>
              </a:ext>
            </a:extLst>
          </p:cNvPr>
          <p:cNvGrpSpPr/>
          <p:nvPr/>
        </p:nvGrpSpPr>
        <p:grpSpPr>
          <a:xfrm>
            <a:off x="4560179" y="588579"/>
            <a:ext cx="2659327" cy="4713892"/>
            <a:chOff x="3404041" y="430924"/>
            <a:chExt cx="2659327" cy="4713892"/>
          </a:xfrm>
        </p:grpSpPr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6069D299-02D8-2143-B16E-A0C8C1BD436C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632435" y="3306816"/>
              <a:ext cx="1069432" cy="74886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232D7A0C-2688-9649-93E7-C5D2F6135564}"/>
                </a:ext>
              </a:extLst>
            </p:cNvPr>
            <p:cNvSpPr/>
            <p:nvPr/>
          </p:nvSpPr>
          <p:spPr>
            <a:xfrm>
              <a:off x="3541986" y="1103586"/>
              <a:ext cx="2196662" cy="651642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Service</a:t>
              </a: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E4BF59BF-F9AF-9842-9F4A-F27FE0E81C5A}"/>
                </a:ext>
              </a:extLst>
            </p:cNvPr>
            <p:cNvSpPr/>
            <p:nvPr/>
          </p:nvSpPr>
          <p:spPr>
            <a:xfrm>
              <a:off x="3541986" y="2525110"/>
              <a:ext cx="2196662" cy="65164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    OPA</a:t>
              </a:r>
            </a:p>
          </p:txBody>
        </p:sp>
        <p:sp>
          <p:nvSpPr>
            <p:cNvPr id="4" name="Snip and Round Single Corner Rectangle 3">
              <a:extLst>
                <a:ext uri="{FF2B5EF4-FFF2-40B4-BE49-F238E27FC236}">
                  <a16:creationId xmlns:a16="http://schemas.microsoft.com/office/drawing/2014/main" id="{C9366C25-34F9-B54E-A995-C6B6F01F0A99}"/>
                </a:ext>
              </a:extLst>
            </p:cNvPr>
            <p:cNvSpPr/>
            <p:nvPr/>
          </p:nvSpPr>
          <p:spPr>
            <a:xfrm>
              <a:off x="3404041" y="4156844"/>
              <a:ext cx="830317" cy="987972"/>
            </a:xfrm>
            <a:prstGeom prst="snip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Policy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(</a:t>
              </a:r>
              <a:r>
                <a:rPr kumimoji="0" lang="en-US" sz="1200" b="0" i="0" u="none" strike="noStrike" kern="1200" cap="none" spc="0" normalizeH="0" baseline="0" noProof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Rego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)</a:t>
              </a:r>
            </a:p>
          </p:txBody>
        </p:sp>
        <p:sp>
          <p:nvSpPr>
            <p:cNvPr id="5" name="Can 4">
              <a:extLst>
                <a:ext uri="{FF2B5EF4-FFF2-40B4-BE49-F238E27FC236}">
                  <a16:creationId xmlns:a16="http://schemas.microsoft.com/office/drawing/2014/main" id="{2B0E3F90-D5B8-5A42-B0BF-562577844BC4}"/>
                </a:ext>
              </a:extLst>
            </p:cNvPr>
            <p:cNvSpPr/>
            <p:nvPr/>
          </p:nvSpPr>
          <p:spPr>
            <a:xfrm>
              <a:off x="5004456" y="4147645"/>
              <a:ext cx="1058912" cy="99717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Data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(JSON)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031DCAB-DD74-114A-A67D-319D157A4E4E}"/>
                </a:ext>
              </a:extLst>
            </p:cNvPr>
            <p:cNvCxnSpPr/>
            <p:nvPr/>
          </p:nvCxnSpPr>
          <p:spPr>
            <a:xfrm>
              <a:off x="4640317" y="430924"/>
              <a:ext cx="0" cy="6726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28F52EC-1CE5-A544-8C5D-3D4D56AE4C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76496" y="1811721"/>
              <a:ext cx="0" cy="6411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82DFF0E3-AF68-9345-8397-BC01442358C2}"/>
                </a:ext>
              </a:extLst>
            </p:cNvPr>
            <p:cNvCxnSpPr/>
            <p:nvPr/>
          </p:nvCxnSpPr>
          <p:spPr>
            <a:xfrm>
              <a:off x="4251435" y="1811721"/>
              <a:ext cx="0" cy="6726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98E21DCA-4384-A044-B3D9-FF16C31FFC36}"/>
                </a:ext>
              </a:extLst>
            </p:cNvPr>
            <p:cNvCxnSpPr>
              <a:cxnSpLocks/>
              <a:endCxn id="4" idx="3"/>
            </p:cNvCxnSpPr>
            <p:nvPr/>
          </p:nvCxnSpPr>
          <p:spPr>
            <a:xfrm rot="5400000">
              <a:off x="3744312" y="3256896"/>
              <a:ext cx="974836" cy="825060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DA47236C-98FF-194F-9BBB-B1FF6B7105C0}"/>
              </a:ext>
            </a:extLst>
          </p:cNvPr>
          <p:cNvSpPr txBox="1"/>
          <p:nvPr/>
        </p:nvSpPr>
        <p:spPr>
          <a:xfrm>
            <a:off x="5796455" y="700096"/>
            <a:ext cx="1166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Request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A46C505-6BAA-BA4D-AC8A-41FC5635CE8A}"/>
              </a:ext>
            </a:extLst>
          </p:cNvPr>
          <p:cNvSpPr txBox="1"/>
          <p:nvPr/>
        </p:nvSpPr>
        <p:spPr>
          <a:xfrm>
            <a:off x="2737945" y="1402396"/>
            <a:ext cx="1481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Enforcement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35204B0-B571-D944-AA6A-56A9D71AD063}"/>
              </a:ext>
            </a:extLst>
          </p:cNvPr>
          <p:cNvCxnSpPr>
            <a:stCxn id="39" idx="3"/>
            <a:endCxn id="2" idx="1"/>
          </p:cNvCxnSpPr>
          <p:nvPr/>
        </p:nvCxnSpPr>
        <p:spPr>
          <a:xfrm>
            <a:off x="4219904" y="1587062"/>
            <a:ext cx="47822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925B5D8-4AB4-0E4E-AFEB-2939696BBE3B}"/>
              </a:ext>
            </a:extLst>
          </p:cNvPr>
          <p:cNvSpPr txBox="1"/>
          <p:nvPr/>
        </p:nvSpPr>
        <p:spPr>
          <a:xfrm>
            <a:off x="4540467" y="1985141"/>
            <a:ext cx="945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Query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A613A9E-15A7-7640-9B25-F5F4E07D78D3}"/>
              </a:ext>
            </a:extLst>
          </p:cNvPr>
          <p:cNvSpPr txBox="1"/>
          <p:nvPr/>
        </p:nvSpPr>
        <p:spPr>
          <a:xfrm>
            <a:off x="6427074" y="1962835"/>
            <a:ext cx="10773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Decision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1528585-2AD0-9340-AA3E-88D4D0727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525" y="2765562"/>
            <a:ext cx="478217" cy="478217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4A3D3775-D3F6-3341-AA6E-B31A8433FD6E}"/>
              </a:ext>
            </a:extLst>
          </p:cNvPr>
          <p:cNvSpPr txBox="1"/>
          <p:nvPr/>
        </p:nvSpPr>
        <p:spPr>
          <a:xfrm>
            <a:off x="0" y="6334780"/>
            <a:ext cx="2275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Diagram rewritten from: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www.openpolicyagent.org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8B8453EA-4391-6A41-9920-0A6E14726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8" y="-78653"/>
            <a:ext cx="1557497" cy="1557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125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FCB0C-E8AD-CA4A-8209-5496671BD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</a:t>
            </a:r>
            <a:r>
              <a:rPr lang="en-US" err="1"/>
              <a:t>Rego</a:t>
            </a:r>
            <a:r>
              <a:rPr lang="en-US"/>
              <a:t> Policy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895E51-12D4-5845-B564-46870EF1F4F3}"/>
              </a:ext>
            </a:extLst>
          </p:cNvPr>
          <p:cNvSpPr txBox="1"/>
          <p:nvPr/>
        </p:nvSpPr>
        <p:spPr>
          <a:xfrm>
            <a:off x="338956" y="1846781"/>
            <a:ext cx="110568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Rego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is a policy language and not a programing language, so don’t think about sockets, methods, binary trees, etc.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Think about two things: Logic and Data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Rego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logic is all queries. A query finds values for variables that make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boolean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conditions true.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You write logic to search and combine JSON/YAML data from different sources.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D7DB58-E09C-F248-8FA0-CCF696C3BACB}"/>
              </a:ext>
            </a:extLst>
          </p:cNvPr>
          <p:cNvSpPr txBox="1"/>
          <p:nvPr/>
        </p:nvSpPr>
        <p:spPr>
          <a:xfrm>
            <a:off x="504966" y="4121623"/>
            <a:ext cx="113480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package </a:t>
            </a:r>
            <a:r>
              <a:rPr lang="en-US" dirty="0" err="1">
                <a:solidFill>
                  <a:prstClr val="black"/>
                </a:solidFill>
                <a:latin typeface="Arial" panose="020B0604020202020204"/>
              </a:rPr>
              <a:t>kubernetes.admission</a:t>
            </a:r>
            <a:endParaRPr lang="en-US" dirty="0">
              <a:solidFill>
                <a:prstClr val="black"/>
              </a:solidFill>
              <a:latin typeface="Arial" panose="020B0604020202020204"/>
            </a:endParaRP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deny[msg] {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    </a:t>
            </a:r>
            <a:r>
              <a:rPr lang="en-US" dirty="0" err="1">
                <a:solidFill>
                  <a:prstClr val="black"/>
                </a:solidFill>
                <a:latin typeface="Arial" panose="020B0604020202020204"/>
              </a:rPr>
              <a:t>input.request.kind.kind</a:t>
            </a: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 == "Pod"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    image := </a:t>
            </a:r>
            <a:r>
              <a:rPr lang="en-US" dirty="0" err="1">
                <a:solidFill>
                  <a:prstClr val="black"/>
                </a:solidFill>
                <a:latin typeface="Arial" panose="020B0604020202020204"/>
              </a:rPr>
              <a:t>input.request.object.spec.containers</a:t>
            </a: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[_].image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    not </a:t>
            </a:r>
            <a:r>
              <a:rPr lang="en-US" dirty="0" err="1">
                <a:solidFill>
                  <a:prstClr val="black"/>
                </a:solidFill>
                <a:latin typeface="Arial" panose="020B0604020202020204"/>
              </a:rPr>
              <a:t>startswith</a:t>
            </a: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(image, “demo.com")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    msg := </a:t>
            </a:r>
            <a:r>
              <a:rPr lang="en-US" dirty="0" err="1">
                <a:solidFill>
                  <a:prstClr val="black"/>
                </a:solidFill>
                <a:latin typeface="Arial" panose="020B0604020202020204"/>
              </a:rPr>
              <a:t>sprintf</a:t>
            </a: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("image fails to come from trusted registry: %v", [image])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}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F8B927-6BC1-3045-83BD-ED082B050AC5}"/>
              </a:ext>
            </a:extLst>
          </p:cNvPr>
          <p:cNvSpPr txBox="1"/>
          <p:nvPr/>
        </p:nvSpPr>
        <p:spPr>
          <a:xfrm>
            <a:off x="504966" y="4462436"/>
            <a:ext cx="1448901" cy="2743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3A44B5-4D01-A547-A777-C77BE52E0363}"/>
              </a:ext>
            </a:extLst>
          </p:cNvPr>
          <p:cNvSpPr txBox="1"/>
          <p:nvPr/>
        </p:nvSpPr>
        <p:spPr>
          <a:xfrm>
            <a:off x="772825" y="5267730"/>
            <a:ext cx="5698857" cy="2743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2179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13995-7251-434E-8BD8-C5726C4C0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4D8F4-C8AD-417B-BC5E-6175F6AD2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Network Policy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490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2BF5-747D-A44B-8E49-4D88BFC3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manages all this policy?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585530-8E7C-DC44-B60D-FE70BD1B2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7" y="1866493"/>
            <a:ext cx="1422400" cy="1905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AAA56D-FB24-E14E-B842-76C08B53F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678" y="4794740"/>
            <a:ext cx="1462317" cy="14623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2E5AF0-D8EC-2145-BFC1-904427158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1360" y="3038108"/>
            <a:ext cx="1422400" cy="203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71EF41-548F-5947-9E4E-06FD07369DC0}"/>
              </a:ext>
            </a:extLst>
          </p:cNvPr>
          <p:cNvSpPr txBox="1"/>
          <p:nvPr/>
        </p:nvSpPr>
        <p:spPr>
          <a:xfrm>
            <a:off x="676724" y="3743045"/>
            <a:ext cx="1153889" cy="376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Ice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547016-C6EE-AA4C-8549-28D3BF794207}"/>
              </a:ext>
            </a:extLst>
          </p:cNvPr>
          <p:cNvSpPr txBox="1"/>
          <p:nvPr/>
        </p:nvSpPr>
        <p:spPr>
          <a:xfrm>
            <a:off x="676724" y="6257057"/>
            <a:ext cx="128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Acid Burn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4EAAE4-CAEE-E64C-B862-92C293D60DE9}"/>
              </a:ext>
            </a:extLst>
          </p:cNvPr>
          <p:cNvSpPr txBox="1"/>
          <p:nvPr/>
        </p:nvSpPr>
        <p:spPr>
          <a:xfrm>
            <a:off x="8577037" y="5156566"/>
            <a:ext cx="163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The Governor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7778F6-1ED4-7B4B-8FB9-6D8B0E55D07A}"/>
              </a:ext>
            </a:extLst>
          </p:cNvPr>
          <p:cNvSpPr txBox="1"/>
          <p:nvPr/>
        </p:nvSpPr>
        <p:spPr>
          <a:xfrm>
            <a:off x="210223" y="4452987"/>
            <a:ext cx="2221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Platform Operator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6B0F2-DD4B-AB45-9145-1AA9D00CB9F3}"/>
              </a:ext>
            </a:extLst>
          </p:cNvPr>
          <p:cNvSpPr txBox="1"/>
          <p:nvPr/>
        </p:nvSpPr>
        <p:spPr>
          <a:xfrm>
            <a:off x="643160" y="1524106"/>
            <a:ext cx="1355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Developer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08370FE-5B72-EF4C-ABA7-2B05C1727C04}"/>
              </a:ext>
            </a:extLst>
          </p:cNvPr>
          <p:cNvCxnSpPr>
            <a:stCxn id="3" idx="3"/>
          </p:cNvCxnSpPr>
          <p:nvPr/>
        </p:nvCxnSpPr>
        <p:spPr>
          <a:xfrm>
            <a:off x="2031997" y="2818993"/>
            <a:ext cx="2191660" cy="10345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9E9FC6E-1F3A-DE45-8782-448FB954FFE9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2031995" y="4278087"/>
            <a:ext cx="2191662" cy="12478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DDD9461-50D9-7D49-A628-27E101A05221}"/>
              </a:ext>
            </a:extLst>
          </p:cNvPr>
          <p:cNvSpPr/>
          <p:nvPr/>
        </p:nvSpPr>
        <p:spPr>
          <a:xfrm>
            <a:off x="4343400" y="3743045"/>
            <a:ext cx="2090057" cy="6221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OPA Policy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580A501-4B82-2F4E-818F-6BCA1E363ACA}"/>
              </a:ext>
            </a:extLst>
          </p:cNvPr>
          <p:cNvCxnSpPr>
            <a:cxnSpLocks/>
            <a:stCxn id="5" idx="1"/>
            <a:endCxn id="15" idx="3"/>
          </p:cNvCxnSpPr>
          <p:nvPr/>
        </p:nvCxnSpPr>
        <p:spPr>
          <a:xfrm flipH="1">
            <a:off x="6433457" y="4054108"/>
            <a:ext cx="224790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DC3B28D-EB29-3A45-B921-AFA804A509E9}"/>
              </a:ext>
            </a:extLst>
          </p:cNvPr>
          <p:cNvSpPr txBox="1"/>
          <p:nvPr/>
        </p:nvSpPr>
        <p:spPr>
          <a:xfrm rot="19734767">
            <a:off x="1922612" y="4885441"/>
            <a:ext cx="294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Creates And Maintains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DEBC24-57DC-7040-AE8C-AB14E5722586}"/>
              </a:ext>
            </a:extLst>
          </p:cNvPr>
          <p:cNvSpPr txBox="1"/>
          <p:nvPr/>
        </p:nvSpPr>
        <p:spPr>
          <a:xfrm rot="1550550">
            <a:off x="2231960" y="2940095"/>
            <a:ext cx="1791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Deploys Apps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0D7B5A-01EC-4249-8CC0-CB9BDA4E43EE}"/>
              </a:ext>
            </a:extLst>
          </p:cNvPr>
          <p:cNvSpPr txBox="1"/>
          <p:nvPr/>
        </p:nvSpPr>
        <p:spPr>
          <a:xfrm>
            <a:off x="6785305" y="3650411"/>
            <a:ext cx="1791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Audits Platform</a:t>
            </a:r>
          </a:p>
        </p:txBody>
      </p:sp>
    </p:spTree>
    <p:extLst>
      <p:ext uri="{BB962C8B-B14F-4D97-AF65-F5344CB8AC3E}">
        <p14:creationId xmlns:p14="http://schemas.microsoft.com/office/powerpoint/2010/main" val="2265456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CB0E-D8AA-7A48-8DC4-65319115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OPA Gatekeeper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6B21C-458D-6D43-90F0-5B8E77BD522F}"/>
              </a:ext>
            </a:extLst>
          </p:cNvPr>
          <p:cNvSpPr txBox="1"/>
          <p:nvPr/>
        </p:nvSpPr>
        <p:spPr>
          <a:xfrm>
            <a:off x="379562" y="1811547"/>
            <a:ext cx="11421374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Gatekeeper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Part of the CNCF (Cloud Native Computing Foundation) as an incubation-level project.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Authorization module makes it possible to implement a blacklist in front of RBAC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Compared to using OPA with its sidecar </a:t>
            </a:r>
            <a:r>
              <a:rPr lang="en-US" dirty="0" err="1">
                <a:solidFill>
                  <a:prstClr val="black"/>
                </a:solidFill>
                <a:latin typeface="Arial" panose="020B0604020202020204"/>
              </a:rPr>
              <a:t>kube-mgmt</a:t>
            </a: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 (aka Gatekeeper v1.0), Gatekeeper introduces the following functionality: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An extensible, parameterized policy library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Native Kubernetes CRDs for instantiating the policy library (aka "constraints")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Native Kubernetes CRDs for extending the policy library (aka "constraint templates")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Audit functionality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Examples: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Whitelist / blacklist registries.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Not allow conflicting hosts for ingresses.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Label objects based on a user from a department.</a:t>
            </a:r>
          </a:p>
        </p:txBody>
      </p:sp>
    </p:spTree>
    <p:extLst>
      <p:ext uri="{BB962C8B-B14F-4D97-AF65-F5344CB8AC3E}">
        <p14:creationId xmlns:p14="http://schemas.microsoft.com/office/powerpoint/2010/main" val="39800525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CB0E-D8AA-7A48-8DC4-65319115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Gatekeeper: Constraint template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6B21C-458D-6D43-90F0-5B8E77BD522F}"/>
              </a:ext>
            </a:extLst>
          </p:cNvPr>
          <p:cNvSpPr txBox="1"/>
          <p:nvPr/>
        </p:nvSpPr>
        <p:spPr>
          <a:xfrm>
            <a:off x="379562" y="1811547"/>
            <a:ext cx="5423032" cy="4680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sz="1000" dirty="0" err="1">
                <a:solidFill>
                  <a:prstClr val="black"/>
                </a:solidFill>
                <a:latin typeface="Arial" panose="020B0604020202020204"/>
              </a:rPr>
              <a:t>apiVersion</a:t>
            </a: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: templates.gatekeeper.sh/v1beta1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kind: </a:t>
            </a:r>
            <a:r>
              <a:rPr lang="en-US" sz="1000" dirty="0" err="1">
                <a:solidFill>
                  <a:prstClr val="black"/>
                </a:solidFill>
                <a:latin typeface="Arial" panose="020B0604020202020204"/>
              </a:rPr>
              <a:t>ConstraintTemplate</a:t>
            </a:r>
            <a:endParaRPr lang="en-US" sz="1000" dirty="0">
              <a:solidFill>
                <a:prstClr val="black"/>
              </a:solidFill>
              <a:latin typeface="Arial" panose="020B0604020202020204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metadata: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name: k8srequiredlabels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spec: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</a:t>
            </a:r>
            <a:r>
              <a:rPr lang="en-US" sz="1000" dirty="0" err="1">
                <a:solidFill>
                  <a:prstClr val="black"/>
                </a:solidFill>
                <a:latin typeface="Arial" panose="020B0604020202020204"/>
              </a:rPr>
              <a:t>crd</a:t>
            </a: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spec: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names: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kind: K8sRequiredLabels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</a:t>
            </a:r>
            <a:r>
              <a:rPr lang="en-US" sz="1000" dirty="0" err="1">
                <a:solidFill>
                  <a:prstClr val="black"/>
                </a:solidFill>
                <a:latin typeface="Arial" panose="020B0604020202020204"/>
              </a:rPr>
              <a:t>listKind</a:t>
            </a: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: K8sRequiredLabelsList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plural: k8srequiredlabels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singular: k8srequiredlabels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validation: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schemeClr val="accent6"/>
                </a:solidFill>
                <a:latin typeface="Arial" panose="020B0604020202020204"/>
              </a:rPr>
              <a:t>        # Schema for the `parameters` field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openAPIV3Schema: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  properties: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    labels: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      type: array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      items: string</a:t>
            </a:r>
          </a:p>
          <a:p>
            <a:pPr lvl="0">
              <a:lnSpc>
                <a:spcPct val="150000"/>
              </a:lnSpc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4122B-31B1-4FAD-B04B-025C33E14750}"/>
              </a:ext>
            </a:extLst>
          </p:cNvPr>
          <p:cNvSpPr txBox="1"/>
          <p:nvPr/>
        </p:nvSpPr>
        <p:spPr>
          <a:xfrm>
            <a:off x="5860023" y="1628480"/>
            <a:ext cx="5423032" cy="28337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targets: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- target: admission.k8s.gatekeeper.sh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</a:t>
            </a:r>
            <a:r>
              <a:rPr lang="en-US" sz="1000" dirty="0" err="1">
                <a:solidFill>
                  <a:prstClr val="black"/>
                </a:solidFill>
                <a:latin typeface="Arial" panose="020B0604020202020204"/>
              </a:rPr>
              <a:t>rego</a:t>
            </a: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: </a:t>
            </a:r>
            <a:r>
              <a:rPr lang="en-US" sz="1000" dirty="0">
                <a:solidFill>
                  <a:srgbClr val="C00000"/>
                </a:solidFill>
                <a:latin typeface="Arial" panose="020B0604020202020204"/>
              </a:rPr>
              <a:t>|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srgbClr val="C00000"/>
                </a:solidFill>
                <a:latin typeface="Arial" panose="020B0604020202020204"/>
              </a:rPr>
              <a:t>        package k8srequiredlabels</a:t>
            </a:r>
          </a:p>
          <a:p>
            <a:pPr lvl="0">
              <a:lnSpc>
                <a:spcPct val="150000"/>
              </a:lnSpc>
              <a:defRPr/>
            </a:pPr>
            <a:endParaRPr lang="en-US" sz="1000" dirty="0">
              <a:solidFill>
                <a:prstClr val="black"/>
              </a:solidFill>
              <a:latin typeface="Arial" panose="020B0604020202020204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deny[{"</a:t>
            </a:r>
            <a:r>
              <a:rPr lang="en-US" sz="1000" dirty="0">
                <a:solidFill>
                  <a:srgbClr val="C00000"/>
                </a:solidFill>
                <a:latin typeface="Arial" panose="020B0604020202020204"/>
              </a:rPr>
              <a:t>msg</a:t>
            </a: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": msg, "</a:t>
            </a:r>
            <a:r>
              <a:rPr lang="en-US" sz="1000" dirty="0">
                <a:solidFill>
                  <a:srgbClr val="C00000"/>
                </a:solidFill>
                <a:latin typeface="Arial" panose="020B0604020202020204"/>
              </a:rPr>
              <a:t>details</a:t>
            </a: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": {"</a:t>
            </a:r>
            <a:r>
              <a:rPr lang="en-US" sz="1000" dirty="0" err="1">
                <a:solidFill>
                  <a:srgbClr val="C00000"/>
                </a:solidFill>
                <a:latin typeface="Arial" panose="020B0604020202020204"/>
              </a:rPr>
              <a:t>missing_labels</a:t>
            </a: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": missing}}] {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  provided := {label | </a:t>
            </a:r>
            <a:r>
              <a:rPr lang="en-US" sz="1000" dirty="0" err="1">
                <a:solidFill>
                  <a:prstClr val="black"/>
                </a:solidFill>
                <a:latin typeface="Arial" panose="020B0604020202020204"/>
              </a:rPr>
              <a:t>input.review.object.metadata.labels</a:t>
            </a: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[label]}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  required := {label | label := </a:t>
            </a:r>
            <a:r>
              <a:rPr lang="en-US" sz="1000" dirty="0" err="1">
                <a:solidFill>
                  <a:prstClr val="black"/>
                </a:solidFill>
                <a:latin typeface="Arial" panose="020B0604020202020204"/>
              </a:rPr>
              <a:t>input.parameters.labels</a:t>
            </a: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[_]}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  missing := required - provided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  count(missing) &gt; 0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  msg := </a:t>
            </a:r>
            <a:r>
              <a:rPr lang="en-US" sz="1000" dirty="0" err="1">
                <a:solidFill>
                  <a:prstClr val="black"/>
                </a:solidFill>
                <a:latin typeface="Arial" panose="020B0604020202020204"/>
              </a:rPr>
              <a:t>sprintf</a:t>
            </a: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("</a:t>
            </a:r>
            <a:r>
              <a:rPr lang="en-US" sz="1000" dirty="0">
                <a:solidFill>
                  <a:srgbClr val="C00000"/>
                </a:solidFill>
                <a:latin typeface="Arial" panose="020B0604020202020204"/>
              </a:rPr>
              <a:t>you must provide labels: %v</a:t>
            </a: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", [missing])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000" dirty="0">
                <a:solidFill>
                  <a:prstClr val="black"/>
                </a:solidFill>
                <a:latin typeface="Arial" panose="020B0604020202020204"/>
              </a:rPr>
              <a:t>        }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10530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CB0E-D8AA-7A48-8DC4-65319115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Gatekeeper: Constraint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6B21C-458D-6D43-90F0-5B8E77BD522F}"/>
              </a:ext>
            </a:extLst>
          </p:cNvPr>
          <p:cNvSpPr txBox="1"/>
          <p:nvPr/>
        </p:nvSpPr>
        <p:spPr>
          <a:xfrm>
            <a:off x="379562" y="1811547"/>
            <a:ext cx="5423032" cy="1956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Constraint template has been deployed to the cluster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  <a:latin typeface="Arial" panose="020B0604020202020204"/>
              </a:rPr>
              <a:t>Admins can now create individual constraint CRDs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lvl="0">
              <a:lnSpc>
                <a:spcPct val="150000"/>
              </a:lnSpc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4122B-31B1-4FAD-B04B-025C33E14750}"/>
              </a:ext>
            </a:extLst>
          </p:cNvPr>
          <p:cNvSpPr txBox="1"/>
          <p:nvPr/>
        </p:nvSpPr>
        <p:spPr>
          <a:xfrm>
            <a:off x="5860023" y="1628480"/>
            <a:ext cx="5423032" cy="3607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sz="1400" dirty="0" err="1">
                <a:solidFill>
                  <a:prstClr val="black"/>
                </a:solidFill>
                <a:latin typeface="Arial" panose="020B0604020202020204"/>
              </a:rPr>
              <a:t>apiVersion</a:t>
            </a: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: constraints.gatekeeper.sh/v1beta1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kind: K8sRequiredLabels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metadata: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  name: ns-must-have-</a:t>
            </a:r>
            <a:r>
              <a:rPr lang="en-US" sz="1400" dirty="0" err="1">
                <a:solidFill>
                  <a:prstClr val="black"/>
                </a:solidFill>
                <a:latin typeface="Arial" panose="020B0604020202020204"/>
              </a:rPr>
              <a:t>hr</a:t>
            </a:r>
            <a:endParaRPr lang="en-US" sz="1400" dirty="0">
              <a:solidFill>
                <a:prstClr val="black"/>
              </a:solidFill>
              <a:latin typeface="Arial" panose="020B0604020202020204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spec: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  match: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    kinds: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      - </a:t>
            </a:r>
            <a:r>
              <a:rPr lang="en-US" sz="1400" dirty="0" err="1">
                <a:solidFill>
                  <a:prstClr val="black"/>
                </a:solidFill>
                <a:latin typeface="Arial" panose="020B0604020202020204"/>
              </a:rPr>
              <a:t>apiGroups</a:t>
            </a: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: [""]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        kinds: ["</a:t>
            </a:r>
            <a:r>
              <a:rPr lang="en-US" sz="1400" dirty="0">
                <a:solidFill>
                  <a:srgbClr val="C00000"/>
                </a:solidFill>
                <a:latin typeface="Arial" panose="020B0604020202020204"/>
              </a:rPr>
              <a:t>Namespace</a:t>
            </a: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"]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  parameters:</a:t>
            </a:r>
          </a:p>
          <a:p>
            <a:pPr lvl="0">
              <a:lnSpc>
                <a:spcPct val="150000"/>
              </a:lnSpc>
              <a:defRPr/>
            </a:pP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    labels: ["</a:t>
            </a:r>
            <a:r>
              <a:rPr lang="en-US" sz="1400" dirty="0" err="1">
                <a:solidFill>
                  <a:srgbClr val="C00000"/>
                </a:solidFill>
                <a:latin typeface="Arial" panose="020B0604020202020204"/>
              </a:rPr>
              <a:t>hr</a:t>
            </a:r>
            <a:r>
              <a:rPr lang="en-US" sz="1400" dirty="0">
                <a:solidFill>
                  <a:prstClr val="black"/>
                </a:solidFill>
                <a:latin typeface="Arial" panose="020B0604020202020204"/>
              </a:rPr>
              <a:t>"]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99289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CB0E-D8AA-7A48-8DC4-65319115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Policy Controller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6B21C-458D-6D43-90F0-5B8E77BD522F}"/>
              </a:ext>
            </a:extLst>
          </p:cNvPr>
          <p:cNvSpPr txBox="1"/>
          <p:nvPr/>
        </p:nvSpPr>
        <p:spPr>
          <a:xfrm>
            <a:off x="379562" y="1811547"/>
            <a:ext cx="1142137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Kubernetes Policy Controller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Moving to OPA org, as a standard Kubernetes Policy Controller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Authorization module makes it possible to implement a blacklist in front of RBAC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Provides auditing features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Deployment consist of three containers: OPA,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-mgmt., and Controller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Examples: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Whitelist / blacklist registries.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Not allow conflicting hosts for ingresses.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Label objects based on a user from a department.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Block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kubectl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exec &lt;pod&gt;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3409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B39C4-CFAD-9D4D-BA89-3033CE8F6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A8A24E-E1D4-3D42-99FB-AF29795D1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55" y="1632619"/>
            <a:ext cx="653571" cy="12672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AC681A-78E9-2C42-B0C9-8A5F79948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812" y="3429000"/>
            <a:ext cx="943514" cy="12253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36C1D7-9DFF-7E45-B1EC-827DCF0A7D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716" y="5200560"/>
            <a:ext cx="661706" cy="126722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76DAC50-1A04-994D-B766-1ADB6129F99F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1441326" y="2266233"/>
            <a:ext cx="2058619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B3E26AB-68FC-4742-B37B-0FFB5A391E2D}"/>
              </a:ext>
            </a:extLst>
          </p:cNvPr>
          <p:cNvCxnSpPr>
            <a:cxnSpLocks/>
          </p:cNvCxnSpPr>
          <p:nvPr/>
        </p:nvCxnSpPr>
        <p:spPr>
          <a:xfrm flipV="1">
            <a:off x="5451022" y="4079679"/>
            <a:ext cx="2058619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D67D05-539D-334A-A134-A7AB878E2743}"/>
              </a:ext>
            </a:extLst>
          </p:cNvPr>
          <p:cNvCxnSpPr>
            <a:cxnSpLocks/>
          </p:cNvCxnSpPr>
          <p:nvPr/>
        </p:nvCxnSpPr>
        <p:spPr>
          <a:xfrm flipV="1">
            <a:off x="1441326" y="4079680"/>
            <a:ext cx="2058619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7B2B514-606F-1D4E-A6E7-0AA906A11652}"/>
              </a:ext>
            </a:extLst>
          </p:cNvPr>
          <p:cNvCxnSpPr>
            <a:cxnSpLocks/>
          </p:cNvCxnSpPr>
          <p:nvPr/>
        </p:nvCxnSpPr>
        <p:spPr>
          <a:xfrm flipV="1">
            <a:off x="5451023" y="2256974"/>
            <a:ext cx="2058619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03B8C7A-B013-3B4B-96CB-550EF69D91AA}"/>
              </a:ext>
            </a:extLst>
          </p:cNvPr>
          <p:cNvSpPr/>
          <p:nvPr/>
        </p:nvSpPr>
        <p:spPr>
          <a:xfrm>
            <a:off x="7717246" y="2004884"/>
            <a:ext cx="2354802" cy="5226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Mutate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Load Balancer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F9E7BCC-FD41-2041-ABEB-86BAED1E17B5}"/>
              </a:ext>
            </a:extLst>
          </p:cNvPr>
          <p:cNvCxnSpPr>
            <a:cxnSpLocks/>
          </p:cNvCxnSpPr>
          <p:nvPr/>
        </p:nvCxnSpPr>
        <p:spPr>
          <a:xfrm>
            <a:off x="5595537" y="5820073"/>
            <a:ext cx="1914103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EB12B0-86A6-EB4A-8B81-207916A122FC}"/>
              </a:ext>
            </a:extLst>
          </p:cNvPr>
          <p:cNvCxnSpPr>
            <a:cxnSpLocks/>
          </p:cNvCxnSpPr>
          <p:nvPr/>
        </p:nvCxnSpPr>
        <p:spPr>
          <a:xfrm>
            <a:off x="1208690" y="5893127"/>
            <a:ext cx="2231396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2060C65-6FD8-4E4D-8096-3DF09E98C390}"/>
              </a:ext>
            </a:extLst>
          </p:cNvPr>
          <p:cNvSpPr/>
          <p:nvPr/>
        </p:nvSpPr>
        <p:spPr>
          <a:xfrm>
            <a:off x="3702222" y="1632619"/>
            <a:ext cx="1639614" cy="120364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apiVersion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: v1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Kind: Service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Name: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jetson-lb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Spec: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type: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LoadBalancer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….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0018E8A-2F79-E245-824B-AE8C3EDA674D}"/>
              </a:ext>
            </a:extLst>
          </p:cNvPr>
          <p:cNvSpPr/>
          <p:nvPr/>
        </p:nvSpPr>
        <p:spPr>
          <a:xfrm>
            <a:off x="3702222" y="3532994"/>
            <a:ext cx="1639614" cy="120364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apiVersion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: v1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Kind: Ingress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Name: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elroy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-ingress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Spec: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host:      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elroy.tugboatlabs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FB18D1C-24D9-8745-AEA7-9A47680E7A0D}"/>
              </a:ext>
            </a:extLst>
          </p:cNvPr>
          <p:cNvSpPr/>
          <p:nvPr/>
        </p:nvSpPr>
        <p:spPr>
          <a:xfrm>
            <a:off x="3598363" y="5253102"/>
            <a:ext cx="1838897" cy="120364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kubectl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exec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api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-server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8F7E4D2-895D-6146-91F7-AC31CCDBC04E}"/>
              </a:ext>
            </a:extLst>
          </p:cNvPr>
          <p:cNvSpPr/>
          <p:nvPr/>
        </p:nvSpPr>
        <p:spPr>
          <a:xfrm>
            <a:off x="7717242" y="5558724"/>
            <a:ext cx="2354802" cy="5226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Restrict Access To CRDs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25E2687-26C6-CD45-BDA4-19358D2571C9}"/>
              </a:ext>
            </a:extLst>
          </p:cNvPr>
          <p:cNvSpPr/>
          <p:nvPr/>
        </p:nvSpPr>
        <p:spPr>
          <a:xfrm>
            <a:off x="7717244" y="3818330"/>
            <a:ext cx="2354804" cy="5226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Deny Conflicting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Ingress Host Names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69F34E9-EDF2-F24A-A1CD-2D0ECB996844}"/>
              </a:ext>
            </a:extLst>
          </p:cNvPr>
          <p:cNvSpPr txBox="1"/>
          <p:nvPr/>
        </p:nvSpPr>
        <p:spPr>
          <a:xfrm>
            <a:off x="2061202" y="1955196"/>
            <a:ext cx="818865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request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66EC37-DFCC-0B49-A6E7-EB76F7122685}"/>
              </a:ext>
            </a:extLst>
          </p:cNvPr>
          <p:cNvSpPr txBox="1"/>
          <p:nvPr/>
        </p:nvSpPr>
        <p:spPr>
          <a:xfrm>
            <a:off x="2061201" y="3799090"/>
            <a:ext cx="818865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request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042409-DFCD-6B45-A0BD-BC59DC8705C2}"/>
              </a:ext>
            </a:extLst>
          </p:cNvPr>
          <p:cNvSpPr txBox="1"/>
          <p:nvPr/>
        </p:nvSpPr>
        <p:spPr>
          <a:xfrm>
            <a:off x="2061201" y="5558724"/>
            <a:ext cx="818865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request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22B2AD-FE9D-E748-8CD7-1F6F716C3C25}"/>
              </a:ext>
            </a:extLst>
          </p:cNvPr>
          <p:cNvSpPr txBox="1"/>
          <p:nvPr/>
        </p:nvSpPr>
        <p:spPr>
          <a:xfrm>
            <a:off x="5961715" y="1949198"/>
            <a:ext cx="1037230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evaluation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1EA3184-AC56-BE43-B856-311689E64D17}"/>
              </a:ext>
            </a:extLst>
          </p:cNvPr>
          <p:cNvSpPr txBox="1"/>
          <p:nvPr/>
        </p:nvSpPr>
        <p:spPr>
          <a:xfrm>
            <a:off x="5961715" y="3799090"/>
            <a:ext cx="1037230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evaluation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E9A92BE-97BB-5C4A-AEBF-4767CA989E1B}"/>
              </a:ext>
            </a:extLst>
          </p:cNvPr>
          <p:cNvSpPr txBox="1"/>
          <p:nvPr/>
        </p:nvSpPr>
        <p:spPr>
          <a:xfrm>
            <a:off x="5961715" y="5526398"/>
            <a:ext cx="1037230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889073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CB0E-D8AA-7A48-8DC4-65319115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Good, The Bad, and Gotchas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6B21C-458D-6D43-90F0-5B8E77BD522F}"/>
              </a:ext>
            </a:extLst>
          </p:cNvPr>
          <p:cNvSpPr txBox="1"/>
          <p:nvPr/>
        </p:nvSpPr>
        <p:spPr>
          <a:xfrm>
            <a:off x="385313" y="1333876"/>
            <a:ext cx="11421374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Good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OPA approach allows you to decouple policy from your applications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General purpose, so can be used outside of Kubernetes context.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Bad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There can be a learning curve to 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Rego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.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Can cause latency, but’s negligible for most apps. (more of a consideration)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Gotchas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Mutating objects need to be handled with care. They can cause unexpected behavior to what the end-user expects.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57240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CB0E-D8AA-7A48-8DC4-65319115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Takeaways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6B21C-458D-6D43-90F0-5B8E77BD522F}"/>
              </a:ext>
            </a:extLst>
          </p:cNvPr>
          <p:cNvSpPr txBox="1"/>
          <p:nvPr/>
        </p:nvSpPr>
        <p:spPr>
          <a:xfrm>
            <a:off x="379562" y="1811547"/>
            <a:ext cx="1142137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Focus on security is a </a:t>
            </a: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must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in any Kubernetes deployment.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Help</a:t>
            </a: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educate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Security Teams on how to extend Kubernetes to integrate custom policies.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Treat the Kubernetes cluster as </a:t>
            </a: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immutable,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just like you do with applications.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Multiple ways to accomplish policy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Build all your own logic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and utilize dynamic admission control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Utilize Open Policy Agent to simplify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deployment and logic for rule sets.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73027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8C00E-98AA-714D-922B-144F52EDC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Policies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33E9D9-8B6A-E249-AC8F-B0AF8A32200A}"/>
              </a:ext>
            </a:extLst>
          </p:cNvPr>
          <p:cNvSpPr txBox="1"/>
          <p:nvPr/>
        </p:nvSpPr>
        <p:spPr>
          <a:xfrm>
            <a:off x="379562" y="1811547"/>
            <a:ext cx="11421374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400">
                <a:solidFill>
                  <a:prstClr val="black"/>
                </a:solidFill>
                <a:latin typeface="Arial" panose="020B0604020202020204"/>
              </a:rPr>
              <a:t>https://</a:t>
            </a:r>
            <a:r>
              <a:rPr lang="en-US" sz="2400" err="1">
                <a:solidFill>
                  <a:prstClr val="black"/>
                </a:solidFill>
                <a:latin typeface="Arial" panose="020B0604020202020204"/>
              </a:rPr>
              <a:t>github.com</a:t>
            </a:r>
            <a:r>
              <a:rPr lang="en-US" sz="2400">
                <a:solidFill>
                  <a:prstClr val="black"/>
                </a:solidFill>
                <a:latin typeface="Arial" panose="020B0604020202020204"/>
              </a:rPr>
              <a:t>/open-policy-agent/</a:t>
            </a:r>
            <a:r>
              <a:rPr lang="en-US" sz="2400" err="1">
                <a:solidFill>
                  <a:prstClr val="black"/>
                </a:solidFill>
                <a:latin typeface="Arial" panose="020B0604020202020204"/>
              </a:rPr>
              <a:t>contrib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1205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9FD3A-AFF7-467D-A799-F2D80D204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 Semibold"/>
                <a:cs typeface="Calibri Light"/>
              </a:rPr>
              <a:t>Network policy</a:t>
            </a:r>
            <a:endParaRPr lang="en-US">
              <a:latin typeface="Segoe UI Semibold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10795E-FBA1-4652-A1B5-5E66F0E2B9F8}"/>
              </a:ext>
            </a:extLst>
          </p:cNvPr>
          <p:cNvSpPr/>
          <p:nvPr/>
        </p:nvSpPr>
        <p:spPr>
          <a:xfrm>
            <a:off x="457999" y="1519273"/>
            <a:ext cx="9594842" cy="5038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Pods are non-isolated by default </a:t>
            </a: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Flat network. All pods can talk to other pods </a:t>
            </a: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Accept traffic from anyone</a:t>
            </a: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Multi stage/zone project this could expose security risks </a:t>
            </a:r>
          </a:p>
          <a:p>
            <a:pPr marL="914225" marR="0" lvl="1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 tier </a:t>
            </a:r>
            <a:r>
              <a:rPr kumimoji="0" lang="en-U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webapp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  <a:p>
            <a:pPr marL="914225" marR="0" lvl="1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Front end could technically talk directly to DB tier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459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B28DE5-A470-4687-80AA-F5EB56DDE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/>
              <a:t>Azure Kubernetes Network Policies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3AC175-4E90-487A-A452-50D1825120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3148" y="1418955"/>
            <a:ext cx="5371542" cy="5207579"/>
          </a:xfrm>
        </p:spPr>
        <p:txBody>
          <a:bodyPr/>
          <a:lstStyle/>
          <a:p>
            <a:r>
              <a:rPr lang="en-US" sz="2000"/>
              <a:t>Provides micro-segmentation for containers – like NSGs for VMs</a:t>
            </a:r>
          </a:p>
          <a:p>
            <a:r>
              <a:rPr lang="en-US" sz="2000"/>
              <a:t>Label-based selection of Pods</a:t>
            </a:r>
          </a:p>
          <a:p>
            <a:r>
              <a:rPr lang="en-US" sz="2000"/>
              <a:t>Policy resource </a:t>
            </a:r>
            <a:r>
              <a:rPr lang="en-US" sz="2000" err="1"/>
              <a:t>yaml</a:t>
            </a:r>
            <a:r>
              <a:rPr lang="en-US" sz="2000"/>
              <a:t> file specifies Ingress and Egress policies</a:t>
            </a:r>
          </a:p>
          <a:p>
            <a:pPr lvl="1"/>
            <a:r>
              <a:rPr lang="en-US" sz="1800">
                <a:latin typeface="Segoe UI Semilight" panose="020B0402040204020203" pitchFamily="34" charset="0"/>
                <a:cs typeface="Segoe UI Semilight" panose="020B0402040204020203" pitchFamily="34" charset="0"/>
              </a:rPr>
              <a:t>Policies defined for a label</a:t>
            </a:r>
          </a:p>
          <a:p>
            <a:r>
              <a:rPr lang="en-US" sz="2000"/>
              <a:t>Works in conjunction with Azure CNI</a:t>
            </a:r>
          </a:p>
          <a:p>
            <a:r>
              <a:rPr lang="en-US" sz="2000"/>
              <a:t>Supports Linux hosts</a:t>
            </a:r>
          </a:p>
          <a:p>
            <a:r>
              <a:rPr lang="en-US" sz="2000"/>
              <a:t>Supported in </a:t>
            </a:r>
            <a:r>
              <a:rPr lang="en-US" sz="2000" i="1" err="1"/>
              <a:t>aks</a:t>
            </a:r>
            <a:r>
              <a:rPr lang="en-US" sz="2000" i="1"/>
              <a:t>-engine</a:t>
            </a:r>
          </a:p>
          <a:p>
            <a:pPr lvl="1"/>
            <a:r>
              <a:rPr lang="en-US" sz="1600"/>
              <a:t>Set </a:t>
            </a:r>
            <a:r>
              <a:rPr lang="en-US" sz="1600" err="1">
                <a:solidFill>
                  <a:srgbClr val="0070C0"/>
                </a:solidFill>
                <a:latin typeface="Consolas" panose="020B0609020204030204" pitchFamily="49" charset="0"/>
              </a:rPr>
              <a:t>networkPolicy</a:t>
            </a:r>
            <a:r>
              <a:rPr lang="en-US" sz="1600"/>
              <a:t> setting to </a:t>
            </a:r>
            <a:r>
              <a:rPr lang="en-US" sz="1600">
                <a:solidFill>
                  <a:srgbClr val="0070C0"/>
                </a:solidFill>
                <a:latin typeface="Consolas" panose="020B0609020204030204" pitchFamily="49" charset="0"/>
              </a:rPr>
              <a:t>azure</a:t>
            </a:r>
            <a:r>
              <a:rPr lang="en-US" sz="1600"/>
              <a:t> in cluster definition file</a:t>
            </a:r>
          </a:p>
          <a:p>
            <a:r>
              <a:rPr lang="en-US" sz="2000"/>
              <a:t>Supported on AKS in </a:t>
            </a:r>
            <a:r>
              <a:rPr lang="en-US" sz="2000" b="1"/>
              <a:t>Preview</a:t>
            </a:r>
          </a:p>
          <a:p>
            <a:pPr marL="0" indent="0">
              <a:buNone/>
            </a:pPr>
            <a:endParaRPr lang="en-US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9A1C552-39A2-4BA6-ADDC-C5965B99C80B}"/>
              </a:ext>
            </a:extLst>
          </p:cNvPr>
          <p:cNvGrpSpPr/>
          <p:nvPr/>
        </p:nvGrpSpPr>
        <p:grpSpPr>
          <a:xfrm>
            <a:off x="6471824" y="536199"/>
            <a:ext cx="5596570" cy="6263924"/>
            <a:chOff x="574983" y="265270"/>
            <a:chExt cx="5596570" cy="62639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BF86323-4F02-45B4-826F-7A38EBFD2915}"/>
                </a:ext>
              </a:extLst>
            </p:cNvPr>
            <p:cNvSpPr/>
            <p:nvPr/>
          </p:nvSpPr>
          <p:spPr bwMode="auto">
            <a:xfrm>
              <a:off x="574983" y="2459419"/>
              <a:ext cx="5233030" cy="35936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65000"/>
                </a:schemeClr>
              </a:solidFill>
              <a:prstDash val="sysDash"/>
            </a:ln>
          </p:spPr>
          <p:txBody>
            <a:bodyPr lIns="179285" tIns="143428" rIns="179285" bIns="143428" anchor="t" anchorCtr="0"/>
            <a:lstStyle/>
            <a:p>
              <a:pPr marL="0" marR="0" lvl="0" indent="0" algn="ctr" defTabSz="9320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MS PGothic" pitchFamily="34" charset="-128"/>
                <a:cs typeface="+mn-cs"/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0E50898-3741-4F99-98FD-04EA7BA82D59}"/>
                </a:ext>
              </a:extLst>
            </p:cNvPr>
            <p:cNvSpPr/>
            <p:nvPr/>
          </p:nvSpPr>
          <p:spPr bwMode="auto">
            <a:xfrm>
              <a:off x="960324" y="2686859"/>
              <a:ext cx="1444121" cy="681070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Kubernetes Master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A9AAC7B-1855-4662-A13E-E168710CB5DB}"/>
                </a:ext>
              </a:extLst>
            </p:cNvPr>
            <p:cNvSpPr/>
            <p:nvPr/>
          </p:nvSpPr>
          <p:spPr bwMode="auto">
            <a:xfrm>
              <a:off x="914395" y="4143177"/>
              <a:ext cx="2087484" cy="148826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rgbClr val="0070C0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Segoe UI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0C0BBC8-F96E-40A0-98E4-FA7FD47479D8}"/>
                </a:ext>
              </a:extLst>
            </p:cNvPr>
            <p:cNvSpPr/>
            <p:nvPr/>
          </p:nvSpPr>
          <p:spPr bwMode="auto">
            <a:xfrm>
              <a:off x="3340466" y="4143177"/>
              <a:ext cx="2087484" cy="1473123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rgbClr val="0070C0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Segoe UI" pitchFamily="34" charset="0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0851647-0B16-49CE-BEFB-C3E43D3B446E}"/>
                </a:ext>
              </a:extLst>
            </p:cNvPr>
            <p:cNvSpPr/>
            <p:nvPr/>
          </p:nvSpPr>
          <p:spPr bwMode="auto">
            <a:xfrm>
              <a:off x="1090077" y="4901424"/>
              <a:ext cx="1696797" cy="622537"/>
            </a:xfrm>
            <a:prstGeom prst="roundRect">
              <a:avLst>
                <a:gd name="adj" fmla="val 18317"/>
              </a:avLst>
            </a:prstGeom>
            <a:solidFill>
              <a:srgbClr val="E3E3E3"/>
            </a:solidFill>
            <a:ln w="38100">
              <a:solidFill>
                <a:srgbClr val="00B050"/>
              </a:solidFill>
              <a:prstDash val="dash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9E3076C-0BD1-4ABF-8955-72EB9B88B446}"/>
                </a:ext>
              </a:extLst>
            </p:cNvPr>
            <p:cNvSpPr txBox="1"/>
            <p:nvPr/>
          </p:nvSpPr>
          <p:spPr>
            <a:xfrm>
              <a:off x="1304083" y="5648372"/>
              <a:ext cx="1169418" cy="1938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Label: Test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58317B5-8E45-4665-B98C-02726D5C622C}"/>
                </a:ext>
              </a:extLst>
            </p:cNvPr>
            <p:cNvSpPr txBox="1"/>
            <p:nvPr/>
          </p:nvSpPr>
          <p:spPr>
            <a:xfrm>
              <a:off x="3714797" y="5646571"/>
              <a:ext cx="1169418" cy="1938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Label: Prod</a:t>
              </a:r>
            </a:p>
          </p:txBody>
        </p:sp>
        <p:sp>
          <p:nvSpPr>
            <p:cNvPr id="12" name="Education">
              <a:extLst>
                <a:ext uri="{FF2B5EF4-FFF2-40B4-BE49-F238E27FC236}">
                  <a16:creationId xmlns:a16="http://schemas.microsoft.com/office/drawing/2014/main" id="{31D997EE-D6B3-4C71-BFB1-1735F9C71650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481177" y="1324298"/>
              <a:ext cx="530443" cy="530443"/>
            </a:xfrm>
            <a:custGeom>
              <a:avLst/>
              <a:gdLst>
                <a:gd name="T0" fmla="*/ 35 w 350"/>
                <a:gd name="T1" fmla="*/ 350 h 350"/>
                <a:gd name="T2" fmla="*/ 10 w 350"/>
                <a:gd name="T3" fmla="*/ 340 h 350"/>
                <a:gd name="T4" fmla="*/ 0 w 350"/>
                <a:gd name="T5" fmla="*/ 315 h 350"/>
                <a:gd name="T6" fmla="*/ 10 w 350"/>
                <a:gd name="T7" fmla="*/ 290 h 350"/>
                <a:gd name="T8" fmla="*/ 35 w 350"/>
                <a:gd name="T9" fmla="*/ 280 h 350"/>
                <a:gd name="T10" fmla="*/ 175 w 350"/>
                <a:gd name="T11" fmla="*/ 280 h 350"/>
                <a:gd name="T12" fmla="*/ 245 w 350"/>
                <a:gd name="T13" fmla="*/ 280 h 350"/>
                <a:gd name="T14" fmla="*/ 220 w 350"/>
                <a:gd name="T15" fmla="*/ 290 h 350"/>
                <a:gd name="T16" fmla="*/ 210 w 350"/>
                <a:gd name="T17" fmla="*/ 315 h 350"/>
                <a:gd name="T18" fmla="*/ 220 w 350"/>
                <a:gd name="T19" fmla="*/ 340 h 350"/>
                <a:gd name="T20" fmla="*/ 245 w 350"/>
                <a:gd name="T21" fmla="*/ 350 h 350"/>
                <a:gd name="T22" fmla="*/ 280 w 350"/>
                <a:gd name="T23" fmla="*/ 70 h 350"/>
                <a:gd name="T24" fmla="*/ 315 w 350"/>
                <a:gd name="T25" fmla="*/ 70 h 350"/>
                <a:gd name="T26" fmla="*/ 350 w 350"/>
                <a:gd name="T27" fmla="*/ 35 h 350"/>
                <a:gd name="T28" fmla="*/ 315 w 350"/>
                <a:gd name="T29" fmla="*/ 0 h 350"/>
                <a:gd name="T30" fmla="*/ 280 w 350"/>
                <a:gd name="T31" fmla="*/ 35 h 350"/>
                <a:gd name="T32" fmla="*/ 280 w 350"/>
                <a:gd name="T33" fmla="*/ 222 h 350"/>
                <a:gd name="T34" fmla="*/ 314 w 350"/>
                <a:gd name="T35" fmla="*/ 0 h 350"/>
                <a:gd name="T36" fmla="*/ 82 w 350"/>
                <a:gd name="T37" fmla="*/ 0 h 350"/>
                <a:gd name="T38" fmla="*/ 47 w 350"/>
                <a:gd name="T39" fmla="*/ 35 h 350"/>
                <a:gd name="T40" fmla="*/ 47 w 350"/>
                <a:gd name="T41" fmla="*/ 268 h 350"/>
                <a:gd name="T42" fmla="*/ 280 w 350"/>
                <a:gd name="T43" fmla="*/ 222 h 350"/>
                <a:gd name="T44" fmla="*/ 280 w 350"/>
                <a:gd name="T45" fmla="*/ 315 h 350"/>
                <a:gd name="T46" fmla="*/ 35 w 350"/>
                <a:gd name="T47" fmla="*/ 350 h 350"/>
                <a:gd name="T48" fmla="*/ 245 w 350"/>
                <a:gd name="T49" fmla="*/ 350 h 350"/>
                <a:gd name="T50" fmla="*/ 280 w 350"/>
                <a:gd name="T51" fmla="*/ 315 h 350"/>
                <a:gd name="T52" fmla="*/ 82 w 350"/>
                <a:gd name="T53" fmla="*/ 70 h 350"/>
                <a:gd name="T54" fmla="*/ 245 w 350"/>
                <a:gd name="T55" fmla="*/ 70 h 350"/>
                <a:gd name="T56" fmla="*/ 82 w 350"/>
                <a:gd name="T57" fmla="*/ 117 h 350"/>
                <a:gd name="T58" fmla="*/ 128 w 350"/>
                <a:gd name="T59" fmla="*/ 117 h 350"/>
                <a:gd name="T60" fmla="*/ 82 w 350"/>
                <a:gd name="T61" fmla="*/ 163 h 350"/>
                <a:gd name="T62" fmla="*/ 128 w 350"/>
                <a:gd name="T63" fmla="*/ 163 h 350"/>
                <a:gd name="T64" fmla="*/ 82 w 350"/>
                <a:gd name="T65" fmla="*/ 210 h 350"/>
                <a:gd name="T66" fmla="*/ 128 w 350"/>
                <a:gd name="T67" fmla="*/ 210 h 350"/>
                <a:gd name="T68" fmla="*/ 163 w 350"/>
                <a:gd name="T69" fmla="*/ 152 h 350"/>
                <a:gd name="T70" fmla="*/ 163 w 350"/>
                <a:gd name="T71" fmla="*/ 245 h 350"/>
                <a:gd name="T72" fmla="*/ 198 w 350"/>
                <a:gd name="T73" fmla="*/ 228 h 350"/>
                <a:gd name="T74" fmla="*/ 233 w 350"/>
                <a:gd name="T75" fmla="*/ 245 h 350"/>
                <a:gd name="T76" fmla="*/ 233 w 350"/>
                <a:gd name="T77" fmla="*/ 152 h 350"/>
                <a:gd name="T78" fmla="*/ 198 w 350"/>
                <a:gd name="T79" fmla="*/ 117 h 350"/>
                <a:gd name="T80" fmla="*/ 163 w 350"/>
                <a:gd name="T81" fmla="*/ 152 h 350"/>
                <a:gd name="T82" fmla="*/ 198 w 350"/>
                <a:gd name="T83" fmla="*/ 187 h 350"/>
                <a:gd name="T84" fmla="*/ 233 w 350"/>
                <a:gd name="T85" fmla="*/ 152 h 350"/>
                <a:gd name="T86" fmla="*/ 198 w 350"/>
                <a:gd name="T87" fmla="*/ 117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0" h="350">
                  <a:moveTo>
                    <a:pt x="35" y="350"/>
                  </a:moveTo>
                  <a:cubicBezTo>
                    <a:pt x="25" y="350"/>
                    <a:pt x="17" y="346"/>
                    <a:pt x="10" y="340"/>
                  </a:cubicBezTo>
                  <a:cubicBezTo>
                    <a:pt x="4" y="333"/>
                    <a:pt x="0" y="325"/>
                    <a:pt x="0" y="315"/>
                  </a:cubicBezTo>
                  <a:cubicBezTo>
                    <a:pt x="0" y="305"/>
                    <a:pt x="4" y="297"/>
                    <a:pt x="10" y="290"/>
                  </a:cubicBezTo>
                  <a:cubicBezTo>
                    <a:pt x="17" y="284"/>
                    <a:pt x="25" y="280"/>
                    <a:pt x="35" y="280"/>
                  </a:cubicBezTo>
                  <a:cubicBezTo>
                    <a:pt x="175" y="280"/>
                    <a:pt x="175" y="280"/>
                    <a:pt x="175" y="280"/>
                  </a:cubicBezTo>
                  <a:cubicBezTo>
                    <a:pt x="245" y="280"/>
                    <a:pt x="245" y="280"/>
                    <a:pt x="245" y="280"/>
                  </a:cubicBezTo>
                  <a:cubicBezTo>
                    <a:pt x="235" y="280"/>
                    <a:pt x="227" y="284"/>
                    <a:pt x="220" y="290"/>
                  </a:cubicBezTo>
                  <a:cubicBezTo>
                    <a:pt x="214" y="297"/>
                    <a:pt x="210" y="305"/>
                    <a:pt x="210" y="315"/>
                  </a:cubicBezTo>
                  <a:cubicBezTo>
                    <a:pt x="210" y="325"/>
                    <a:pt x="214" y="333"/>
                    <a:pt x="220" y="340"/>
                  </a:cubicBezTo>
                  <a:cubicBezTo>
                    <a:pt x="227" y="346"/>
                    <a:pt x="235" y="350"/>
                    <a:pt x="245" y="350"/>
                  </a:cubicBezTo>
                  <a:moveTo>
                    <a:pt x="280" y="70"/>
                  </a:moveTo>
                  <a:cubicBezTo>
                    <a:pt x="315" y="70"/>
                    <a:pt x="315" y="70"/>
                    <a:pt x="315" y="70"/>
                  </a:cubicBezTo>
                  <a:cubicBezTo>
                    <a:pt x="334" y="70"/>
                    <a:pt x="350" y="54"/>
                    <a:pt x="350" y="35"/>
                  </a:cubicBezTo>
                  <a:cubicBezTo>
                    <a:pt x="350" y="16"/>
                    <a:pt x="334" y="0"/>
                    <a:pt x="315" y="0"/>
                  </a:cubicBezTo>
                  <a:cubicBezTo>
                    <a:pt x="296" y="0"/>
                    <a:pt x="280" y="16"/>
                    <a:pt x="280" y="35"/>
                  </a:cubicBezTo>
                  <a:cubicBezTo>
                    <a:pt x="280" y="222"/>
                    <a:pt x="280" y="222"/>
                    <a:pt x="280" y="222"/>
                  </a:cubicBezTo>
                  <a:moveTo>
                    <a:pt x="314" y="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62" y="0"/>
                    <a:pt x="47" y="16"/>
                    <a:pt x="47" y="35"/>
                  </a:cubicBezTo>
                  <a:cubicBezTo>
                    <a:pt x="47" y="268"/>
                    <a:pt x="47" y="268"/>
                    <a:pt x="47" y="268"/>
                  </a:cubicBezTo>
                  <a:moveTo>
                    <a:pt x="280" y="222"/>
                  </a:moveTo>
                  <a:cubicBezTo>
                    <a:pt x="280" y="315"/>
                    <a:pt x="280" y="315"/>
                    <a:pt x="280" y="315"/>
                  </a:cubicBezTo>
                  <a:moveTo>
                    <a:pt x="35" y="350"/>
                  </a:moveTo>
                  <a:cubicBezTo>
                    <a:pt x="245" y="350"/>
                    <a:pt x="245" y="350"/>
                    <a:pt x="245" y="350"/>
                  </a:cubicBezTo>
                  <a:cubicBezTo>
                    <a:pt x="264" y="350"/>
                    <a:pt x="280" y="334"/>
                    <a:pt x="280" y="315"/>
                  </a:cubicBezTo>
                  <a:moveTo>
                    <a:pt x="82" y="70"/>
                  </a:moveTo>
                  <a:cubicBezTo>
                    <a:pt x="245" y="70"/>
                    <a:pt x="245" y="70"/>
                    <a:pt x="245" y="70"/>
                  </a:cubicBezTo>
                  <a:moveTo>
                    <a:pt x="82" y="117"/>
                  </a:moveTo>
                  <a:cubicBezTo>
                    <a:pt x="128" y="117"/>
                    <a:pt x="128" y="117"/>
                    <a:pt x="128" y="117"/>
                  </a:cubicBezTo>
                  <a:moveTo>
                    <a:pt x="82" y="163"/>
                  </a:moveTo>
                  <a:cubicBezTo>
                    <a:pt x="128" y="163"/>
                    <a:pt x="128" y="163"/>
                    <a:pt x="128" y="163"/>
                  </a:cubicBezTo>
                  <a:moveTo>
                    <a:pt x="82" y="210"/>
                  </a:moveTo>
                  <a:cubicBezTo>
                    <a:pt x="128" y="210"/>
                    <a:pt x="128" y="210"/>
                    <a:pt x="128" y="210"/>
                  </a:cubicBezTo>
                  <a:moveTo>
                    <a:pt x="163" y="152"/>
                  </a:moveTo>
                  <a:cubicBezTo>
                    <a:pt x="163" y="245"/>
                    <a:pt x="163" y="245"/>
                    <a:pt x="163" y="245"/>
                  </a:cubicBezTo>
                  <a:cubicBezTo>
                    <a:pt x="198" y="228"/>
                    <a:pt x="198" y="228"/>
                    <a:pt x="198" y="228"/>
                  </a:cubicBezTo>
                  <a:cubicBezTo>
                    <a:pt x="233" y="245"/>
                    <a:pt x="233" y="245"/>
                    <a:pt x="233" y="245"/>
                  </a:cubicBezTo>
                  <a:cubicBezTo>
                    <a:pt x="233" y="152"/>
                    <a:pt x="233" y="152"/>
                    <a:pt x="233" y="152"/>
                  </a:cubicBezTo>
                  <a:moveTo>
                    <a:pt x="198" y="117"/>
                  </a:moveTo>
                  <a:cubicBezTo>
                    <a:pt x="179" y="117"/>
                    <a:pt x="163" y="132"/>
                    <a:pt x="163" y="152"/>
                  </a:cubicBezTo>
                  <a:cubicBezTo>
                    <a:pt x="163" y="171"/>
                    <a:pt x="179" y="187"/>
                    <a:pt x="198" y="187"/>
                  </a:cubicBezTo>
                  <a:cubicBezTo>
                    <a:pt x="218" y="187"/>
                    <a:pt x="233" y="171"/>
                    <a:pt x="233" y="152"/>
                  </a:cubicBezTo>
                  <a:cubicBezTo>
                    <a:pt x="233" y="132"/>
                    <a:pt x="218" y="117"/>
                    <a:pt x="198" y="11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875" cap="sq">
              <a:solidFill>
                <a:schemeClr val="tx1"/>
              </a:solidFill>
              <a:prstDash val="soli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C89E85B0-EBF0-4A50-98FC-E71401F6FE32}"/>
                </a:ext>
              </a:extLst>
            </p:cNvPr>
            <p:cNvSpPr/>
            <p:nvPr/>
          </p:nvSpPr>
          <p:spPr bwMode="auto">
            <a:xfrm>
              <a:off x="3539924" y="4906829"/>
              <a:ext cx="1656388" cy="622537"/>
            </a:xfrm>
            <a:prstGeom prst="roundRect">
              <a:avLst>
                <a:gd name="adj" fmla="val 18317"/>
              </a:avLst>
            </a:prstGeom>
            <a:solidFill>
              <a:srgbClr val="E3E3E3"/>
            </a:solidFill>
            <a:ln w="38100">
              <a:solidFill>
                <a:srgbClr val="0070C0"/>
              </a:solidFill>
              <a:prstDash val="dash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CAE5FCC5-3D04-4142-9F9E-BC66B632CF73}"/>
                </a:ext>
              </a:extLst>
            </p:cNvPr>
            <p:cNvSpPr/>
            <p:nvPr/>
          </p:nvSpPr>
          <p:spPr bwMode="auto">
            <a:xfrm>
              <a:off x="1485143" y="4302151"/>
              <a:ext cx="906663" cy="381858"/>
            </a:xfrm>
            <a:prstGeom prst="roundRect">
              <a:avLst/>
            </a:prstGeom>
            <a:solidFill>
              <a:srgbClr val="D83B01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Policy Manager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2DBC92AE-BBF6-43A5-BCE5-C4A95F3979D8}"/>
                </a:ext>
              </a:extLst>
            </p:cNvPr>
            <p:cNvSpPr/>
            <p:nvPr/>
          </p:nvSpPr>
          <p:spPr bwMode="auto">
            <a:xfrm>
              <a:off x="3892691" y="4302151"/>
              <a:ext cx="996381" cy="381858"/>
            </a:xfrm>
            <a:prstGeom prst="roundRect">
              <a:avLst/>
            </a:prstGeom>
            <a:solidFill>
              <a:srgbClr val="D83B01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Policy Manager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0F22E07-722D-4040-B476-757E699735B1}"/>
                </a:ext>
              </a:extLst>
            </p:cNvPr>
            <p:cNvCxnSpPr>
              <a:cxnSpLocks/>
              <a:endCxn id="21" idx="0"/>
            </p:cNvCxnSpPr>
            <p:nvPr/>
          </p:nvCxnSpPr>
          <p:spPr>
            <a:xfrm>
              <a:off x="1938475" y="3384860"/>
              <a:ext cx="0" cy="9172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lg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58299F2C-2676-4AC8-B3C8-B860B29C1F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00B050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2187829" y="5636989"/>
              <a:ext cx="143640" cy="19836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821DA36-D320-4850-A030-F923FA43E9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0070C0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4648021" y="5611294"/>
              <a:ext cx="143640" cy="198360"/>
            </a:xfrm>
            <a:prstGeom prst="rect">
              <a:avLst/>
            </a:prstGeom>
          </p:spPr>
        </p:pic>
        <p:cxnSp>
          <p:nvCxnSpPr>
            <p:cNvPr id="35" name="Connector: Elbow 34">
              <a:extLst>
                <a:ext uri="{FF2B5EF4-FFF2-40B4-BE49-F238E27FC236}">
                  <a16:creationId xmlns:a16="http://schemas.microsoft.com/office/drawing/2014/main" id="{863CD469-5A07-43D0-8726-C0A2B307E395}"/>
                </a:ext>
              </a:extLst>
            </p:cNvPr>
            <p:cNvCxnSpPr>
              <a:endCxn id="22" idx="0"/>
            </p:cNvCxnSpPr>
            <p:nvPr/>
          </p:nvCxnSpPr>
          <p:spPr>
            <a:xfrm>
              <a:off x="1938474" y="3721072"/>
              <a:ext cx="2452408" cy="581079"/>
            </a:xfrm>
            <a:prstGeom prst="bentConnector2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B617A3F-13A0-4EE4-BEB7-BC9A3493798D}"/>
                </a:ext>
              </a:extLst>
            </p:cNvPr>
            <p:cNvCxnSpPr/>
            <p:nvPr/>
          </p:nvCxnSpPr>
          <p:spPr>
            <a:xfrm>
              <a:off x="1683754" y="1891861"/>
              <a:ext cx="0" cy="794998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lg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FA9370B-672C-4630-9061-3B428A9ED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526527" y="6123407"/>
              <a:ext cx="401453" cy="382504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3B6BC18-35B3-4738-844E-44244AABBCB8}"/>
                </a:ext>
              </a:extLst>
            </p:cNvPr>
            <p:cNvSpPr txBox="1"/>
            <p:nvPr/>
          </p:nvSpPr>
          <p:spPr>
            <a:xfrm>
              <a:off x="4967249" y="6141396"/>
              <a:ext cx="1157278" cy="3877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Kubernetes Cluster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5DBD3A3-85B8-4F87-9233-BA7A6780E6BC}"/>
                </a:ext>
              </a:extLst>
            </p:cNvPr>
            <p:cNvSpPr txBox="1"/>
            <p:nvPr/>
          </p:nvSpPr>
          <p:spPr>
            <a:xfrm>
              <a:off x="4749065" y="265270"/>
              <a:ext cx="1422488" cy="3323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Segoe UI Semilight" panose="020B0402040204020203" pitchFamily="34" charset="0"/>
                </a:rPr>
                <a:t>kubectl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Segoe UI Semilight" panose="020B0402040204020203" pitchFamily="34" charset="0"/>
                </a:rPr>
                <a:t> apply –f </a:t>
              </a:r>
              <a:r>
                <a:rPr kumimoji="0" lang="en-US" sz="12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Segoe UI Semilight" panose="020B0402040204020203" pitchFamily="34" charset="0"/>
                </a:rPr>
                <a:t>policy.yaml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Consolas" panose="020B0609020204030204" pitchFamily="49" charset="0"/>
                <a:ea typeface="+mn-ea"/>
                <a:cs typeface="Segoe UI Semilight" panose="020B0402040204020203" pitchFamily="34" charset="0"/>
              </a:endParaRP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7ABA21BD-756C-4FAF-A170-3C8666FB67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2150" y="460818"/>
            <a:ext cx="1578059" cy="199868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3EACEE59-C162-45BD-A0F0-958A01CBDB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8329" y="5266207"/>
            <a:ext cx="524141" cy="4348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D810A04-9E4C-4231-BA0C-1AE7D79561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3666" y="5253591"/>
            <a:ext cx="524141" cy="4348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D73EF42-85A2-43D4-BAFE-44268C1F9A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7546" y="5275953"/>
            <a:ext cx="524141" cy="4348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E2E1DE0-3159-4176-B380-42CCE93DC6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54611" y="5276077"/>
            <a:ext cx="524141" cy="4348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03719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9FD3A-AFF7-467D-A799-F2D80D204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 Semibold"/>
                <a:cs typeface="Calibri Light"/>
              </a:rPr>
              <a:t>Network policy  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10795E-FBA1-4652-A1B5-5E66F0E2B9F8}"/>
              </a:ext>
            </a:extLst>
          </p:cNvPr>
          <p:cNvSpPr/>
          <p:nvPr/>
        </p:nvSpPr>
        <p:spPr>
          <a:xfrm>
            <a:off x="457999" y="1519274"/>
            <a:ext cx="9594842" cy="4440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Pod Selector </a:t>
            </a: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PolicyTypes</a:t>
            </a: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914225" marR="0" lvl="1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Ingress, egress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Ingress</a:t>
            </a: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namespaceSelector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podSelector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ipBlock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2BC129-8B26-4717-9803-30C5F4D2F95F}"/>
              </a:ext>
            </a:extLst>
          </p:cNvPr>
          <p:cNvSpPr/>
          <p:nvPr/>
        </p:nvSpPr>
        <p:spPr bwMode="auto">
          <a:xfrm>
            <a:off x="7067413" y="152865"/>
            <a:ext cx="4625606" cy="644244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75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0" cap="none" spc="0" normalizeH="0" baseline="0" noProof="0" err="1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529882-9A45-46E1-A976-29CFB14AD03B}"/>
              </a:ext>
            </a:extLst>
          </p:cNvPr>
          <p:cNvSpPr/>
          <p:nvPr/>
        </p:nvSpPr>
        <p:spPr>
          <a:xfrm>
            <a:off x="7543595" y="289957"/>
            <a:ext cx="6095136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apiVersion: networking.k8s.io/v1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kind: NetworkPolicy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metadata: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name: test-network-policy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namespace: default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spec: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podSelector: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matchLabels: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role: db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policyTypes: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Ingress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Egress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ingress: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ipBlock: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cidr: 172.17.0.0/16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except: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- 172.17.1.0/24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namespaceSelector: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matchLabels: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project: myproject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podSelector: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matchLabels: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role: frontend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ports: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protocol: TCP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port: 6379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egress: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to: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ipBlock: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cidr: 10.0.0.0/24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ports: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protocol: TCP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port: 5978</a:t>
            </a:r>
          </a:p>
        </p:txBody>
      </p:sp>
    </p:spTree>
    <p:extLst>
      <p:ext uri="{BB962C8B-B14F-4D97-AF65-F5344CB8AC3E}">
        <p14:creationId xmlns:p14="http://schemas.microsoft.com/office/powerpoint/2010/main" val="1395225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9FD3A-AFF7-467D-A799-F2D80D204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 Semibold"/>
                <a:cs typeface="Calibri Light"/>
              </a:rPr>
              <a:t>Network policy 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10795E-FBA1-4652-A1B5-5E66F0E2B9F8}"/>
              </a:ext>
            </a:extLst>
          </p:cNvPr>
          <p:cNvSpPr/>
          <p:nvPr/>
        </p:nvSpPr>
        <p:spPr>
          <a:xfrm>
            <a:off x="457999" y="1519273"/>
            <a:ext cx="959484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390" marR="0" lvl="0" indent="-57139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Recommend to create default policies that apply to all pods </a:t>
            </a:r>
          </a:p>
          <a:p>
            <a:pPr marL="914225" marR="0" lvl="1" indent="-457112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Default deny all ingress traffic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  <a:p>
            <a:pPr marL="914225" marR="0" lvl="1" indent="-457112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Default deny all egress traffic.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  <a:p>
            <a:pPr marL="914225" lvl="1" indent="-457112" defTabSz="914400">
              <a:buFont typeface="Arial" panose="020B0604020202020204" pitchFamily="34" charset="0"/>
              <a:buChar char="•"/>
              <a:defRPr/>
            </a:pPr>
            <a:r>
              <a:rPr lang="en-US" sz="3200">
                <a:solidFill>
                  <a:prstClr val="black"/>
                </a:solidFill>
              </a:rPr>
              <a:t>Allow Specific Traffic (Ingress &amp; Egress)</a:t>
            </a:r>
            <a:endParaRPr lang="en-US" sz="3200">
              <a:solidFill>
                <a:srgbClr val="000000"/>
              </a:solidFill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05316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64AAA-ADEF-C247-A2FB-5F341B356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145" y="2267815"/>
            <a:ext cx="4602018" cy="1325563"/>
          </a:xfrm>
        </p:spPr>
        <p:txBody>
          <a:bodyPr/>
          <a:lstStyle/>
          <a:p>
            <a:r>
              <a:rPr lang="en-US"/>
              <a:t>Calico Global Network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C38BE-D99B-2647-9312-923677D59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3419" y="514061"/>
            <a:ext cx="6317672" cy="606223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err="1">
                <a:latin typeface="Courier" pitchFamily="2" charset="0"/>
              </a:rPr>
              <a:t>apiVersion</a:t>
            </a:r>
            <a:r>
              <a:rPr lang="en-US" b="1">
                <a:latin typeface="Courier" pitchFamily="2" charset="0"/>
              </a:rPr>
              <a:t>: </a:t>
            </a:r>
            <a:r>
              <a:rPr lang="en-US" b="1" err="1">
                <a:latin typeface="Courier" pitchFamily="2" charset="0"/>
              </a:rPr>
              <a:t>projectcalico.org</a:t>
            </a:r>
            <a:r>
              <a:rPr lang="en-US" b="1">
                <a:latin typeface="Courier" pitchFamily="2" charset="0"/>
              </a:rPr>
              <a:t>/v3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kind: </a:t>
            </a:r>
            <a:r>
              <a:rPr lang="en-US" b="1" err="1">
                <a:latin typeface="Courier" pitchFamily="2" charset="0"/>
              </a:rPr>
              <a:t>GlobalNetworkPolicy</a:t>
            </a:r>
            <a:endParaRPr lang="en-US" b="1">
              <a:latin typeface="Courier" pitchFamily="2" charset="0"/>
            </a:endParaRP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metadata: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name: allow-tcp-6379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spec: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selector: role == 'database'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types: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- Ingress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- Egress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ingress: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- action: Allow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protocol: TCP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source: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  selector: role == 'frontend'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destination: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  ports: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  - 6379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egress: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- action: Allow</a:t>
            </a:r>
          </a:p>
        </p:txBody>
      </p:sp>
    </p:spTree>
    <p:extLst>
      <p:ext uri="{BB962C8B-B14F-4D97-AF65-F5344CB8AC3E}">
        <p14:creationId xmlns:p14="http://schemas.microsoft.com/office/powerpoint/2010/main" val="3148619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64AAA-ADEF-C247-A2FB-5F341B356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145" y="2267815"/>
            <a:ext cx="4602018" cy="1325563"/>
          </a:xfrm>
        </p:spPr>
        <p:txBody>
          <a:bodyPr/>
          <a:lstStyle/>
          <a:p>
            <a:r>
              <a:rPr lang="en-US"/>
              <a:t>Calico Global Network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C38BE-D99B-2647-9312-923677D59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4218" y="514061"/>
            <a:ext cx="7126873" cy="60622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>
                <a:latin typeface="Courier" pitchFamily="2" charset="0"/>
              </a:rPr>
              <a:t>apiVersion</a:t>
            </a:r>
            <a:r>
              <a:rPr lang="en-US" b="1" dirty="0">
                <a:latin typeface="Courier" pitchFamily="2" charset="0"/>
              </a:rPr>
              <a:t>: projectcalico.org/v3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kind: </a:t>
            </a:r>
            <a:r>
              <a:rPr lang="en-US" b="1" dirty="0" err="1">
                <a:latin typeface="Courier" pitchFamily="2" charset="0"/>
              </a:rPr>
              <a:t>GlobalNetworkSet</a:t>
            </a:r>
            <a:endParaRPr lang="en-US" b="1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metadata: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name: a-name-for-the-set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labels: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  role: external-database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spec: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nets: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- 198.51.100.0/28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- 203.0.113.0/24</a:t>
            </a:r>
          </a:p>
        </p:txBody>
      </p:sp>
    </p:spTree>
    <p:extLst>
      <p:ext uri="{BB962C8B-B14F-4D97-AF65-F5344CB8AC3E}">
        <p14:creationId xmlns:p14="http://schemas.microsoft.com/office/powerpoint/2010/main" val="1158907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DDE482-40CE-6443-B66E-B2C29D5E9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373" y="127000"/>
            <a:ext cx="4394200" cy="6604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B0DBB96-F1A1-3A44-A4BC-F8A58539F61F}"/>
              </a:ext>
            </a:extLst>
          </p:cNvPr>
          <p:cNvSpPr/>
          <p:nvPr/>
        </p:nvSpPr>
        <p:spPr>
          <a:xfrm>
            <a:off x="600364" y="3094182"/>
            <a:ext cx="5384800" cy="637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46BB6C9-5AA1-C848-9BD5-823426B78A6D}"/>
              </a:ext>
            </a:extLst>
          </p:cNvPr>
          <p:cNvSpPr/>
          <p:nvPr/>
        </p:nvSpPr>
        <p:spPr>
          <a:xfrm>
            <a:off x="1597890" y="1080655"/>
            <a:ext cx="480291" cy="42487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A2378E1-9ED7-FD45-AA61-F9FFAF4468BB}"/>
              </a:ext>
            </a:extLst>
          </p:cNvPr>
          <p:cNvSpPr/>
          <p:nvPr/>
        </p:nvSpPr>
        <p:spPr>
          <a:xfrm>
            <a:off x="1635412" y="4806372"/>
            <a:ext cx="480291" cy="42487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6347CC-A2E1-2249-A6F9-CAF91322B51D}"/>
              </a:ext>
            </a:extLst>
          </p:cNvPr>
          <p:cNvSpPr/>
          <p:nvPr/>
        </p:nvSpPr>
        <p:spPr>
          <a:xfrm>
            <a:off x="1635411" y="5485245"/>
            <a:ext cx="480291" cy="42487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E8DB47-0910-F447-81B0-7F740AB64F67}"/>
              </a:ext>
            </a:extLst>
          </p:cNvPr>
          <p:cNvSpPr txBox="1"/>
          <p:nvPr/>
        </p:nvSpPr>
        <p:spPr>
          <a:xfrm>
            <a:off x="5800437" y="1241259"/>
            <a:ext cx="478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&lt;- Single Rule where two conditions must be met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89DD7F-14BA-7C4F-895E-E852C7E73324}"/>
              </a:ext>
            </a:extLst>
          </p:cNvPr>
          <p:cNvSpPr txBox="1"/>
          <p:nvPr/>
        </p:nvSpPr>
        <p:spPr>
          <a:xfrm>
            <a:off x="5800437" y="5018808"/>
            <a:ext cx="396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&lt;- two conditions either/or must be met</a:t>
            </a:r>
          </a:p>
        </p:txBody>
      </p:sp>
    </p:spTree>
    <p:extLst>
      <p:ext uri="{BB962C8B-B14F-4D97-AF65-F5344CB8AC3E}">
        <p14:creationId xmlns:p14="http://schemas.microsoft.com/office/powerpoint/2010/main" val="3003319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3585</TotalTime>
  <Words>1974</Words>
  <Application>Microsoft Office PowerPoint</Application>
  <PresentationFormat>Widescreen</PresentationFormat>
  <Paragraphs>372</Paragraphs>
  <Slides>28</Slides>
  <Notes>22</Notes>
  <HiddenSlides>3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Arial</vt:lpstr>
      <vt:lpstr>Calibri</vt:lpstr>
      <vt:lpstr>Calibri Light</vt:lpstr>
      <vt:lpstr>Consolas</vt:lpstr>
      <vt:lpstr>Courier</vt:lpstr>
      <vt:lpstr>Courier New</vt:lpstr>
      <vt:lpstr>Roboto</vt:lpstr>
      <vt:lpstr>Segoe UI</vt:lpstr>
      <vt:lpstr>Segoe UI Semibold</vt:lpstr>
      <vt:lpstr>Segoe UI Semilight</vt:lpstr>
      <vt:lpstr>Office Theme</vt:lpstr>
      <vt:lpstr>Kubernetes Security with Calico and Open Policy Agent </vt:lpstr>
      <vt:lpstr>Agenda</vt:lpstr>
      <vt:lpstr>Network policy</vt:lpstr>
      <vt:lpstr>Azure Kubernetes Network Policies</vt:lpstr>
      <vt:lpstr>Network policy  </vt:lpstr>
      <vt:lpstr>Network policy </vt:lpstr>
      <vt:lpstr>Calico Global Network Policy</vt:lpstr>
      <vt:lpstr>Calico Global Network Set</vt:lpstr>
      <vt:lpstr>PowerPoint Presentation</vt:lpstr>
      <vt:lpstr>When to use Azure NSG vs. Kubernetes Network policy </vt:lpstr>
      <vt:lpstr>Network Policy with Calico Demo</vt:lpstr>
      <vt:lpstr>Open Policy Agent</vt:lpstr>
      <vt:lpstr>PowerPoint Presentation</vt:lpstr>
      <vt:lpstr>Dynamic Admission Control</vt:lpstr>
      <vt:lpstr>That’s awesome! But…</vt:lpstr>
      <vt:lpstr>Sample Admission Webhook</vt:lpstr>
      <vt:lpstr>Open Policy Agent</vt:lpstr>
      <vt:lpstr>PowerPoint Presentation</vt:lpstr>
      <vt:lpstr>Example Rego Policy</vt:lpstr>
      <vt:lpstr>Who manages all this policy?</vt:lpstr>
      <vt:lpstr>OPA Gatekeeper</vt:lpstr>
      <vt:lpstr>Gatekeeper: Constraint template</vt:lpstr>
      <vt:lpstr>Gatekeeper: Constraint</vt:lpstr>
      <vt:lpstr>Kubernetes Policy Controller</vt:lpstr>
      <vt:lpstr>Examples </vt:lpstr>
      <vt:lpstr>The Good, The Bad, and Gotchas</vt:lpstr>
      <vt:lpstr>Takeaways</vt:lpstr>
      <vt:lpstr>Example Policies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 Kao</dc:creator>
  <cp:lastModifiedBy>Eric Leonard</cp:lastModifiedBy>
  <cp:revision>12</cp:revision>
  <cp:lastPrinted>2019-06-10T14:00:42Z</cp:lastPrinted>
  <dcterms:created xsi:type="dcterms:W3CDTF">2019-06-04T12:37:24Z</dcterms:created>
  <dcterms:modified xsi:type="dcterms:W3CDTF">2019-12-03T23:25:41Z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2019-06-04T12:37:25-0500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bdbad7bc-01ac-41d1-b187-00009ce4621c</vt:lpwstr>
  </property>
  <property fmtid="{D5CDD505-2E9C-101B-9397-08002B2CF9AE}" pid="8" name="MSIP_Label_f42aa342-8706-4288-bd11-ebb85995028c_ContentBits">
    <vt:lpwstr>0</vt:lpwstr>
  </property>
</Properties>
</file>

<file path=docProps/thumbnail.jpeg>
</file>